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4" r:id="rId3"/>
    <p:sldId id="298" r:id="rId4"/>
    <p:sldId id="303" r:id="rId5"/>
    <p:sldId id="430" r:id="rId6"/>
    <p:sldId id="336" r:id="rId7"/>
    <p:sldId id="384" r:id="rId8"/>
    <p:sldId id="426" r:id="rId9"/>
    <p:sldId id="315" r:id="rId10"/>
    <p:sldId id="368" r:id="rId11"/>
    <p:sldId id="369" r:id="rId12"/>
    <p:sldId id="388" r:id="rId13"/>
    <p:sldId id="424" r:id="rId14"/>
    <p:sldId id="372" r:id="rId15"/>
    <p:sldId id="407" r:id="rId16"/>
    <p:sldId id="410" r:id="rId17"/>
    <p:sldId id="425" r:id="rId18"/>
    <p:sldId id="415" r:id="rId19"/>
    <p:sldId id="414" r:id="rId20"/>
    <p:sldId id="417" r:id="rId21"/>
    <p:sldId id="418" r:id="rId22"/>
    <p:sldId id="411" r:id="rId23"/>
    <p:sldId id="419" r:id="rId24"/>
    <p:sldId id="421" r:id="rId25"/>
    <p:sldId id="420" r:id="rId26"/>
    <p:sldId id="422" r:id="rId27"/>
    <p:sldId id="423" r:id="rId28"/>
    <p:sldId id="427" r:id="rId29"/>
    <p:sldId id="428" r:id="rId30"/>
    <p:sldId id="429" r:id="rId31"/>
    <p:sldId id="390" r:id="rId32"/>
    <p:sldId id="353" r:id="rId33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6699FF"/>
    <a:srgbClr val="FF66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080" y="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3236C-B817-493B-A4E0-0EB374906A85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69B17D-3C05-4971-B01F-79648461A3B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EC13C4-F85E-45F4-A2CC-EFEF7A178C24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F260-9934-4CA5-A886-D3F996A3AA8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40C-68AB-41AC-A9EC-DFE6644DE6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F260-9934-4CA5-A886-D3F996A3AA8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40C-68AB-41AC-A9EC-DFE6644DE6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F260-9934-4CA5-A886-D3F996A3AA8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40C-68AB-41AC-A9EC-DFE6644DE6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F50DD-BA36-4596-AC4A-1CAA12E811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15EB0-BDA2-4E13-B581-53813E80872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D6723-0033-41A4-8EFC-15C34D0F76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F260-9934-4CA5-A886-D3F996A3AA8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40C-68AB-41AC-A9EC-DFE6644DE6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F260-9934-4CA5-A886-D3F996A3AA8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40C-68AB-41AC-A9EC-DFE6644DE6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F260-9934-4CA5-A886-D3F996A3AA8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40C-68AB-41AC-A9EC-DFE6644DE6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F260-9934-4CA5-A886-D3F996A3AA8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40C-68AB-41AC-A9EC-DFE6644DE6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F260-9934-4CA5-A886-D3F996A3AA8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40C-68AB-41AC-A9EC-DFE6644DE6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F260-9934-4CA5-A886-D3F996A3AA8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40C-68AB-41AC-A9EC-DFE6644DE6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F260-9934-4CA5-A886-D3F996A3AA8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40C-68AB-41AC-A9EC-DFE6644DE6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6F260-9934-4CA5-A886-D3F996A3AA8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5D40C-68AB-41AC-A9EC-DFE6644DE6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6F260-9934-4CA5-A886-D3F996A3AA8E}" type="datetimeFigureOut">
              <a:rPr lang="es-ES" smtClean="0"/>
              <a:pPr/>
              <a:t>30/10/2014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5D40C-68AB-41AC-A9EC-DFE6644DE69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nomiasolidaria.cat/" TargetMode="External"/><Relationship Id="rId2" Type="http://schemas.openxmlformats.org/officeDocument/2006/relationships/hyperlink" Target="mailto:jordi@apostrof.coo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lamarea.com/wp-content/uploads/2013/10/mercado-social-680x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500570"/>
            <a:ext cx="9144000" cy="2500306"/>
          </a:xfrm>
        </p:spPr>
        <p:txBody>
          <a:bodyPr>
            <a:no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La economía social y solidaria, 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b="1" dirty="0" smtClean="0">
                <a:solidFill>
                  <a:schemeClr val="bg1"/>
                </a:solidFill>
              </a:rPr>
              <a:t>¿embrión de otra economía?</a:t>
            </a:r>
            <a:br>
              <a:rPr lang="es-ES" b="1" dirty="0" smtClean="0">
                <a:solidFill>
                  <a:schemeClr val="bg1"/>
                </a:solidFill>
              </a:rPr>
            </a:br>
            <a:r>
              <a:rPr lang="es-ES" sz="2400" b="1" dirty="0" smtClean="0">
                <a:solidFill>
                  <a:schemeClr val="bg1"/>
                </a:solidFill>
              </a:rPr>
              <a:t>Jordi Garcia Jané</a:t>
            </a:r>
            <a:br>
              <a:rPr lang="es-ES" sz="2400" b="1" dirty="0" smtClean="0">
                <a:solidFill>
                  <a:schemeClr val="bg1"/>
                </a:solidFill>
              </a:rPr>
            </a:b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2770" name="AutoShape 2" descr="data:image/jpeg;base64,/9j/4AAQSkZJRgABAQAAAQABAAD/2wCEAAkGBxQREgkUEggKFBQWDBYPFBMYGBsaHRkXIhcXFhwYFxQYJSgiGyYlHRkWIjEiJTUsLi4uGB8zODMsNygtLywBCgoKDg0OFxAQGCwkICY0LzI3NjQsMCwwLzctLDAsLCwsOCwrLDQsOCwsLDQwLzQsLC4sNC80LCwsLC8sNCwsLP/AABEIAKAAoAMBEQACEQEDEQH/xAAcAAEAAgMBAQEAAAAAAAAAAAAABQYDBAcBCAL/xAA6EAACAQIDBgIIBAUFAQAAAAAAAQIDEQQFEgYhMUFRYXGhBxMiIzKBkbEVUlPBFDNCQ9ElYnPh8CT/xAAbAQEAAgMBAQAAAAAAAAAAAAAAAwYBAgUEB//EADURAQABAwIDAwoFBQEAAAAAAAABAgMEBRESITETQVEGIjJhcYGRobHRFSNCU+EUM1LB8DT/2gAMAwEAAhEDEQA/AKTqfVkD6ds91PqwbGp9WDY1PqwbGp9WDY1PqwbGp9WDY1PqwbGp9WDY1PqwbGp9WDY1PqwbGp9WDY1PqwbGp9WDY1PqwbGp9WDY1PqwbGp9WDY1PqwbPAAAAAAAAAAAAAAAAAAAAAAAAAAAAAAAAAAAAAAAAAAAAAAAAAAAAAAAAAAAAAAAAAAAAAAAAAAAAAAAAAAAAAAAAAAAAAAAAAAAAAAAAAAAAAAAAAAAAAAAAAAAAAAAAAAAAAAAAAAAAAAAAAAAAAAAAAAAAAAAAAAAAAAAAAAAAAAAAAAAAAAAAAAAAAAAAAAAAAAAAAAAAAAAAAAAAAAAAAAAAAAsGdgMAAAAAW7BnYDAAA8A7BsJl+X5hQu8pw8a0LRqx3/KS7Oz8ySmIlUtSvZmJc2i5PDPT7e5ZZbC4Cz/ANKo8O5nhhzvxXL/AHJcY2y2bll9eVNuUqcvapTa+KPTpdbr+K6kcxtOy4afm05drjjlPfCLy3ATxFWjSpU9U5y0pfu+yMPVdu02qJrrnlDuWWej/B06VCFTBUqk1BKU3fe+bJYphSb2r5Ndc1U1TEeDFnWzeWYSjWrVcsoqMV82+SW/ixMRDbHzc6/ci3RXO8uIY6uqlSpKOHp005XUI8IroiJdbVE0UxTM7z4q/mGdqL004xk+cuXy6m8UeLhZ2uU2quCzETPj3e7xQtbH1J8a8/rb7G+0K5dz8i76Vc/T6MKqv88vqZeeLtcc4qn4tvDZtUhb3jkuj3ms0xLoY+rZNmY87ePCViy7HxrRulZrjHoRzGy24Gfby6N6eUx1huGHuReZZuqT0xipS59EbRTu4uoaxRjTwURvV8oQVfMqs+NaS38Fu+xJwwrV7Usm71rn3cmv6x/nl9TLx9pX4z8WWljakeFea+f+TG0J7edkW/Rrn4prJsznUnokov2W78zSqmIWLSdUvZF3srm3TqmjRYgCRyDOamDrU61JrUtzT4SjzTG+3R58rGoyLc2630NkWcU8ZRpVqUrxkt65xfOL7omid1AycavHuTbr6tLbHZ2OPw86bspxvOlLpO3Ps+DMVRvCfAzKsW7FcdO/2IT0b7HfwcJVa1P/AOia0246I3e5ePPwRimnZ7NW1L+oq4KJ8yPmutarGEZylOMYxi5NvckurZu41NM1TERHNwXb7a2WPqpRuqFOT9WvzcFrkvlu6J9yGqd150zT4xaN59Kev2UDP8Zogop75XXy5maY5odbzJs2Yop61fTvVglUtY8syiGmEpwu2r2fBEdVUrdp2j2otU13o3mfhDcqZXSat6iK7rca8UuhXpWJXG3ZxHs5KvjcP6udSPR7vAlid1Ky8ece9VbnufvLMT6upTd917PwFUbwk07J/p8imvu6T7JW3FVdEKsrcItkMQveTd7G1Xc8IUlu922TvnEzMzvLbyrCxqzUZTsrX8exrVO0PfpmLRk3+Cudo+vqWCOT0lb3TfizTilaqdGxIjbh397BVyCm17M5xfXj5Djl5rnk/j1R5kzE/FiyrLZ0qrbScdDWpGaqomEGm6bexcrernG0804aLIAALRsDtW8vrPXrdCo0qkVyfKaXbzRmJ4ebmanp8Zdvl6UdPs79GV0muauTKJMbPQOR+lXa9ylPB0ZyUYu1d8NT/Iu3X/ojqq7lr0TToiIv3I5z0+7mZosatbSS97FdKa/cko6Kdr9W+TEeEIk3cJuLNKu738vI14YdCNUy4jbjl7+K1f15eQ4YPxXL/clrV60pu8pNvqbRGzyXr1d6rjrneWMIl3lDXBp84Wf0IH0iqiLtrhq74+sKZXpOEpRkrNOzJ4fO71muzXNFcc4fhPhvDSJmJ3htU8yqxtavP57/ALmOGHtt6llUdLk/VuUM/mraoRkvo/qazRDoWNfv0/3KYqj4Sm8Djo1U9Ld1xT4o0mNljw8+1lU70dY6w2jD2gAC/eizZNYmo8RWh7qnL2ItfHPj9F9zamndwta1DsaOyo9KflH8u0kqnAHO/Spsl6+DxVGKVSnB+til8cdzvfrHf4p9jSunvWDRdQ7Krsa+k9PVP8uNka3K1tJC1SD600SUdFO8oKNsimrxhEm7hLRhcuozhTkqPGKfFkU1TC642m4V61TcijrDL+EUv0fNmOKU/wCD4n+HzPwil+j5scUn4Pif4fMeU0f0V9WOKWJ0jDjrR829wXZIw6XKmGtjMDCrbVHfbc1xMxMw8mXgWcqPzI5+Peia2zz/AKa6fZq3mb8bg3fJ2qP7dzf2xt/3yaVbKKsb+6v4bzPFDnXtIyrf6d/ZzaBs5jbyutoq0X/u0v57jFUcnu029NrJoq9e3xXEhfQACwbF7MTzCtpTcacLSqztwXRd3ZmYjeXg1DOpxLfF1mekPoHCYaNKFOnTpqMIxUYxXJEyh111V1TVVO8yrPpC2qWBo6YS9/UTVNflXObXb7mtVWzo6VgTlXN6vRjr9lb9FG1uq+Er1d/xUZPnxcot9ea63ZrRV3Ojren7fn249v3dQJFacW9J+yH8NP8AiKMPc1JPXFL+XO/2d93SxFVTsuOjaj21PZXJ86PnH8OYZ1gvWwTS9qO9d1zQpnaU+r4U5Nnen0qf+mFUJVHbmBzGdLg01e7i/wD24xNMS6GFqV7F5U848ErT2hjb2sPNPs0/vY04Hbt+UVvbz7cxPqnf7MdfaF79FC3dv9kZ4EV7yimd4tUe+Z/1/KPWLnUqUNc27VFb6oztEQ5MZd7IyLc3Kt+cfVZc0/lYj/jZHHVcdR/8t32SrWDzSpTslK66MkmmJU/F1TIx4immd48JStLaGP8AVQmn2d/8Gs0O3a8orcx+ZRMezn9ntTaCCXs0qjffcOCW1flDZiPNomZ+Cv1amqU5NLfJskVW7cm5XVXPfO7byfDOdWG7dF6ma1TtD3aTjTeyaeXKOcrcRL4JcN4HVtn9vsBgqFKjSwuNsldy0xvKXOT38zeKohVsrScvIuTcrqj7erokZ+ljCWlbC4xu25WXH6meOEEeT+RvzqhybO82qYutVrVZXlJ8OSXKK7Ijmd1pxsejHtxbo6Q06VRxcJRnJSUlJNcU1vTTCaaYqjaejrmV+lej6qiq+GxHrVG03FKzfVb1xJONVL3k/d457OY4e7dlxXpPwNWFSFTBYuUJRcZRcY2a+o44a0aFlUVRVTVETDkWNjTU6nqqlSVO/suSSlbuluI1rtzXNMccc/UicflUKu/fGXVc/FG0VTDnZuk2cmeL0avGP9oitkVRfC4S8vI344cG7oOTR6ExV8mv+FVf0JDih5PwnL/blkp5NVdvdpeLHFCW3ouXX+nb2ykMHkOlxlOtdpppJfuzWa3WxdAi3VFdyvnHPaEvXpKcZxbdmrM06O7ftRet1W6uk8kFX2fkvgrRfZ7iTjVm95PVx/arifbyac8oqr+zfwZnihz6tHy6f0PI5TVf9h+Q4oYjScuf0N3D7Pyb9uqkui3+Zia3RseT1cz+bVtHq5pvDYaNOKjGNl9+7I5ndZMfGt49HBbjaGUJ3o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32772" name="Picture 4" descr="http://www.economiasolidaria.org/files/imagecache/image_node/logo_x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>
          <a:xfrm>
            <a:off x="214313" y="274638"/>
            <a:ext cx="8786812" cy="654050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solidFill>
                  <a:srgbClr val="FF0000"/>
                </a:solidFill>
                <a:ea typeface="ＭＳ Ｐゴシック" pitchFamily="34" charset="-128"/>
              </a:rPr>
              <a:t>OTRO PARADIGMA ECONÓMICO</a:t>
            </a:r>
            <a:endParaRPr lang="es-ES" dirty="0" smtClean="0">
              <a:ea typeface="ＭＳ Ｐゴシック" pitchFamily="34" charset="-128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1985963"/>
            <a:ext cx="40005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5 CuadroTexto"/>
          <p:cNvSpPr txBox="1">
            <a:spLocks noChangeArrowheads="1"/>
          </p:cNvSpPr>
          <p:nvPr/>
        </p:nvSpPr>
        <p:spPr bwMode="auto">
          <a:xfrm>
            <a:off x="2500313" y="500062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/>
              <a:t>Contra la </a:t>
            </a:r>
            <a:r>
              <a:rPr lang="es-ES" dirty="0" smtClean="0"/>
              <a:t>falacia del </a:t>
            </a:r>
            <a:r>
              <a:rPr lang="es-ES" i="1" dirty="0" smtClean="0"/>
              <a:t>homo </a:t>
            </a:r>
            <a:r>
              <a:rPr lang="es-ES" i="1" dirty="0" err="1"/>
              <a:t>oeconomicus</a:t>
            </a:r>
            <a:endParaRPr lang="es-ES" i="1" dirty="0"/>
          </a:p>
        </p:txBody>
      </p:sp>
      <p:sp>
        <p:nvSpPr>
          <p:cNvPr id="31749" name="6 CuadroTexto"/>
          <p:cNvSpPr txBox="1">
            <a:spLocks noChangeArrowheads="1"/>
          </p:cNvSpPr>
          <p:nvPr/>
        </p:nvSpPr>
        <p:spPr bwMode="auto">
          <a:xfrm rot="-600000">
            <a:off x="357188" y="3130550"/>
            <a:ext cx="207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RIQUEZA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1750" name="7 CuadroTexto"/>
          <p:cNvSpPr txBox="1">
            <a:spLocks noChangeArrowheads="1"/>
          </p:cNvSpPr>
          <p:nvPr/>
        </p:nvSpPr>
        <p:spPr bwMode="auto">
          <a:xfrm rot="600000">
            <a:off x="6715125" y="3167802"/>
            <a:ext cx="2071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TRABAJO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1751" name="8 CuadroTexto"/>
          <p:cNvSpPr txBox="1">
            <a:spLocks noChangeArrowheads="1"/>
          </p:cNvSpPr>
          <p:nvPr/>
        </p:nvSpPr>
        <p:spPr bwMode="auto">
          <a:xfrm rot="-600000">
            <a:off x="301960" y="4463330"/>
            <a:ext cx="2071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EFICIENCIA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1752" name="9 CuadroTexto"/>
          <p:cNvSpPr txBox="1">
            <a:spLocks noChangeArrowheads="1"/>
          </p:cNvSpPr>
          <p:nvPr/>
        </p:nvSpPr>
        <p:spPr bwMode="auto">
          <a:xfrm rot="600000">
            <a:off x="3587750" y="1320800"/>
            <a:ext cx="20716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ECONOMÍA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1753" name="10 CuadroTexto"/>
          <p:cNvSpPr txBox="1">
            <a:spLocks noChangeArrowheads="1"/>
          </p:cNvSpPr>
          <p:nvPr/>
        </p:nvSpPr>
        <p:spPr bwMode="auto">
          <a:xfrm rot="600000">
            <a:off x="3082831" y="5738366"/>
            <a:ext cx="27696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LIBERTAD DE MERCADO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10" name="6 CuadroTexto"/>
          <p:cNvSpPr txBox="1">
            <a:spLocks noChangeArrowheads="1"/>
          </p:cNvSpPr>
          <p:nvPr/>
        </p:nvSpPr>
        <p:spPr bwMode="auto">
          <a:xfrm rot="-600000">
            <a:off x="6874394" y="4463317"/>
            <a:ext cx="2071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COMPETENCIA</a:t>
            </a:r>
            <a:endParaRPr lang="es-E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071563"/>
            <a:ext cx="9144000" cy="7929563"/>
          </a:xfrm>
        </p:spPr>
      </p:pic>
      <p:sp>
        <p:nvSpPr>
          <p:cNvPr id="24579" name="1 Título"/>
          <p:cNvSpPr>
            <a:spLocks noGrp="1"/>
          </p:cNvSpPr>
          <p:nvPr>
            <p:ph type="title"/>
          </p:nvPr>
        </p:nvSpPr>
        <p:spPr>
          <a:xfrm>
            <a:off x="71470" y="1203312"/>
            <a:ext cx="9144000" cy="368300"/>
          </a:xfrm>
        </p:spPr>
        <p:txBody>
          <a:bodyPr>
            <a:noAutofit/>
          </a:bodyPr>
          <a:lstStyle/>
          <a:p>
            <a:pPr eaLnBrk="1" hangingPunct="1"/>
            <a:r>
              <a:rPr lang="es-ES" sz="3200" b="1" dirty="0" smtClean="0">
                <a:solidFill>
                  <a:srgbClr val="FF0000"/>
                </a:solidFill>
              </a:rPr>
              <a:t>BARQUITOS EN MEDIO DE UN OCÉANO EMBRAVECIDO</a:t>
            </a:r>
          </a:p>
        </p:txBody>
      </p:sp>
      <p:sp>
        <p:nvSpPr>
          <p:cNvPr id="24580" name="5 CuadroTexto"/>
          <p:cNvSpPr txBox="1">
            <a:spLocks noChangeArrowheads="1"/>
          </p:cNvSpPr>
          <p:nvPr/>
        </p:nvSpPr>
        <p:spPr bwMode="auto">
          <a:xfrm>
            <a:off x="285750" y="4633913"/>
            <a:ext cx="41433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  <a:latin typeface="Calibri" pitchFamily="34" charset="0"/>
              </a:rPr>
              <a:t>Deriva hacia la asimilación</a:t>
            </a:r>
            <a:endParaRPr lang="es-E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400" b="1" dirty="0">
                <a:latin typeface="Calibri" pitchFamily="34" charset="0"/>
              </a:rPr>
              <a:t> </a:t>
            </a:r>
            <a:r>
              <a:rPr lang="es-ES" sz="2400" b="1" dirty="0" smtClean="0">
                <a:latin typeface="Calibri" pitchFamily="34" charset="0"/>
              </a:rPr>
              <a:t>Tecnocracia</a:t>
            </a:r>
            <a:endParaRPr lang="es-ES" sz="24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400" b="1" dirty="0">
                <a:latin typeface="Calibri" pitchFamily="34" charset="0"/>
              </a:rPr>
              <a:t> </a:t>
            </a:r>
            <a:r>
              <a:rPr lang="es-ES" sz="2400" b="1" dirty="0" smtClean="0">
                <a:latin typeface="Calibri" pitchFamily="34" charset="0"/>
              </a:rPr>
              <a:t>Acomodamiento</a:t>
            </a:r>
            <a:endParaRPr lang="es-ES" sz="2400" b="1" dirty="0">
              <a:latin typeface="Calibri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s-ES" sz="2400" b="1" dirty="0">
                <a:latin typeface="Calibri" pitchFamily="34" charset="0"/>
              </a:rPr>
              <a:t> </a:t>
            </a:r>
            <a:r>
              <a:rPr lang="es-ES" sz="2400" b="1" dirty="0" smtClean="0">
                <a:latin typeface="Calibri" pitchFamily="34" charset="0"/>
              </a:rPr>
              <a:t>Economicismo</a:t>
            </a:r>
            <a:endParaRPr lang="es-ES" sz="2400" b="1" dirty="0">
              <a:latin typeface="Calibri" pitchFamily="34" charset="0"/>
            </a:endParaRPr>
          </a:p>
          <a:p>
            <a:pPr algn="r"/>
            <a:endParaRPr lang="es-E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4581" name="6 Marcador de contenido"/>
          <p:cNvSpPr>
            <a:spLocks noGrp="1"/>
          </p:cNvSpPr>
          <p:nvPr>
            <p:ph sz="half" idx="2"/>
          </p:nvPr>
        </p:nvSpPr>
        <p:spPr>
          <a:xfrm>
            <a:off x="5214938" y="4643438"/>
            <a:ext cx="3929062" cy="2603790"/>
          </a:xfrm>
        </p:spPr>
        <p:txBody>
          <a:bodyPr>
            <a:spAutoFit/>
          </a:bodyPr>
          <a:lstStyle/>
          <a:p>
            <a:pPr eaLnBrk="1" hangingPunct="1">
              <a:buFontTx/>
              <a:buNone/>
            </a:pPr>
            <a:r>
              <a:rPr lang="es-ES" sz="2400" b="1" dirty="0" smtClean="0">
                <a:solidFill>
                  <a:srgbClr val="FF0000"/>
                </a:solidFill>
              </a:rPr>
              <a:t>Deriva hacia la marginación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sz="2400" b="1" dirty="0" smtClean="0">
                <a:solidFill>
                  <a:schemeClr val="bg1"/>
                </a:solidFill>
              </a:rPr>
              <a:t>Gestión precaria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sz="2400" b="1" dirty="0" smtClean="0">
                <a:solidFill>
                  <a:schemeClr val="bg1"/>
                </a:solidFill>
              </a:rPr>
              <a:t>Aislamiento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s-ES" sz="2400" b="1" dirty="0" smtClean="0">
                <a:solidFill>
                  <a:schemeClr val="bg1"/>
                </a:solidFill>
              </a:rPr>
              <a:t>Falta </a:t>
            </a:r>
            <a:r>
              <a:rPr lang="es-ES" sz="2400" b="1" dirty="0" smtClean="0">
                <a:solidFill>
                  <a:schemeClr val="bg1"/>
                </a:solidFill>
              </a:rPr>
              <a:t>de voluntad por desarrollarse</a:t>
            </a:r>
          </a:p>
          <a:p>
            <a:pPr eaLnBrk="1" hangingPunct="1">
              <a:buFontTx/>
              <a:buNone/>
            </a:pPr>
            <a:endParaRPr lang="es-ES" sz="2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1143000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rgbClr val="FF0000"/>
                </a:solidFill>
                <a:ea typeface="ＭＳ Ｐゴシック" pitchFamily="34" charset="-128"/>
              </a:rPr>
              <a:t>¿QUÉ TIPO DE SOCIEDAD PROMUEVE </a:t>
            </a:r>
            <a:br>
              <a:rPr lang="es-ES" sz="3200" b="1" dirty="0" smtClean="0">
                <a:solidFill>
                  <a:srgbClr val="FF0000"/>
                </a:solidFill>
                <a:ea typeface="ＭＳ Ｐゴシック" pitchFamily="34" charset="-128"/>
              </a:rPr>
            </a:br>
            <a:r>
              <a:rPr lang="es-ES" sz="3200" b="1" dirty="0" smtClean="0">
                <a:solidFill>
                  <a:srgbClr val="FF0000"/>
                </a:solidFill>
                <a:ea typeface="ＭＳ Ｐゴシック" pitchFamily="34" charset="-128"/>
              </a:rPr>
              <a:t>LA ECONOMÍA SOCIAL Y SOLIDARIA?</a:t>
            </a:r>
          </a:p>
        </p:txBody>
      </p:sp>
      <p:sp>
        <p:nvSpPr>
          <p:cNvPr id="1536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171700"/>
            <a:ext cx="2686050" cy="54292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s-ES" sz="2400" b="1" smtClean="0">
                <a:ea typeface="ＭＳ Ｐゴシック" pitchFamily="34" charset="-128"/>
              </a:rPr>
              <a:t>Democrática</a:t>
            </a:r>
          </a:p>
        </p:txBody>
      </p:sp>
      <p:sp>
        <p:nvSpPr>
          <p:cNvPr id="15364" name="2 Marcador de contenido"/>
          <p:cNvSpPr>
            <a:spLocks noGrp="1"/>
          </p:cNvSpPr>
          <p:nvPr>
            <p:ph sz="half" idx="1"/>
          </p:nvPr>
        </p:nvSpPr>
        <p:spPr>
          <a:xfrm>
            <a:off x="500063" y="3071813"/>
            <a:ext cx="2686050" cy="54292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s-ES" sz="2400" b="1" smtClean="0">
                <a:ea typeface="ＭＳ Ｐゴシック" pitchFamily="34" charset="-128"/>
              </a:rPr>
              <a:t>Igualitaria</a:t>
            </a:r>
          </a:p>
        </p:txBody>
      </p:sp>
      <p:sp>
        <p:nvSpPr>
          <p:cNvPr id="15365" name="2 Marcador de contenido"/>
          <p:cNvSpPr>
            <a:spLocks noGrp="1"/>
          </p:cNvSpPr>
          <p:nvPr>
            <p:ph sz="half" idx="1"/>
          </p:nvPr>
        </p:nvSpPr>
        <p:spPr>
          <a:xfrm>
            <a:off x="500063" y="4000500"/>
            <a:ext cx="2686050" cy="54292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s-ES" sz="2400" b="1" smtClean="0">
                <a:ea typeface="ＭＳ Ｐゴシック" pitchFamily="34" charset="-128"/>
              </a:rPr>
              <a:t>Sostenible</a:t>
            </a:r>
          </a:p>
        </p:txBody>
      </p:sp>
      <p:sp>
        <p:nvSpPr>
          <p:cNvPr id="15366" name="2 Marcador de contenido"/>
          <p:cNvSpPr>
            <a:spLocks noGrp="1"/>
          </p:cNvSpPr>
          <p:nvPr>
            <p:ph sz="half" idx="1"/>
          </p:nvPr>
        </p:nvSpPr>
        <p:spPr>
          <a:xfrm>
            <a:off x="500063" y="4957763"/>
            <a:ext cx="2686050" cy="54292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s-ES" sz="2400" b="1" smtClean="0">
                <a:ea typeface="ＭＳ Ｐゴシック" pitchFamily="34" charset="-128"/>
              </a:rPr>
              <a:t>Local</a:t>
            </a:r>
          </a:p>
        </p:txBody>
      </p:sp>
      <p:sp>
        <p:nvSpPr>
          <p:cNvPr id="15367" name="2 Marcador de contenido"/>
          <p:cNvSpPr>
            <a:spLocks noGrp="1"/>
          </p:cNvSpPr>
          <p:nvPr>
            <p:ph sz="half" idx="1"/>
          </p:nvPr>
        </p:nvSpPr>
        <p:spPr>
          <a:xfrm>
            <a:off x="500063" y="5957888"/>
            <a:ext cx="2686050" cy="542925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 typeface="Arial" pitchFamily="34" charset="0"/>
              <a:buNone/>
            </a:pPr>
            <a:r>
              <a:rPr lang="es-ES" sz="2400" b="1" smtClean="0">
                <a:ea typeface="ＭＳ Ｐゴシック" pitchFamily="34" charset="-128"/>
              </a:rPr>
              <a:t>Solidaria</a:t>
            </a:r>
          </a:p>
        </p:txBody>
      </p:sp>
      <p:sp>
        <p:nvSpPr>
          <p:cNvPr id="15368" name="8 CuadroTexto"/>
          <p:cNvSpPr txBox="1">
            <a:spLocks noChangeArrowheads="1"/>
          </p:cNvSpPr>
          <p:nvPr/>
        </p:nvSpPr>
        <p:spPr bwMode="auto">
          <a:xfrm>
            <a:off x="928688" y="1357313"/>
            <a:ext cx="200025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4600" b="1">
                <a:latin typeface="Calibri" pitchFamily="34" charset="0"/>
              </a:rPr>
              <a:t>+</a:t>
            </a:r>
          </a:p>
        </p:txBody>
      </p:sp>
      <p:sp>
        <p:nvSpPr>
          <p:cNvPr id="15369" name="9 CuadroTexto"/>
          <p:cNvSpPr txBox="1">
            <a:spLocks noChangeArrowheads="1"/>
          </p:cNvSpPr>
          <p:nvPr/>
        </p:nvSpPr>
        <p:spPr bwMode="auto">
          <a:xfrm>
            <a:off x="3857625" y="2143125"/>
            <a:ext cx="5000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Calibri" pitchFamily="34" charset="0"/>
              </a:rPr>
              <a:t>La economía solidaria es una escuela de democracia y de participación</a:t>
            </a:r>
          </a:p>
        </p:txBody>
      </p:sp>
      <p:sp>
        <p:nvSpPr>
          <p:cNvPr id="15370" name="10 CuadroTexto"/>
          <p:cNvSpPr txBox="1">
            <a:spLocks noChangeArrowheads="1"/>
          </p:cNvSpPr>
          <p:nvPr/>
        </p:nvSpPr>
        <p:spPr bwMode="auto">
          <a:xfrm>
            <a:off x="3857625" y="3000375"/>
            <a:ext cx="5000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Calibri" pitchFamily="34" charset="0"/>
              </a:rPr>
              <a:t>En la economía solidaria las diferencias salariales, de oportunidades y de poder son menores que en la economía mercantil privada</a:t>
            </a:r>
          </a:p>
        </p:txBody>
      </p:sp>
      <p:sp>
        <p:nvSpPr>
          <p:cNvPr id="15371" name="11 CuadroTexto"/>
          <p:cNvSpPr txBox="1">
            <a:spLocks noChangeArrowheads="1"/>
          </p:cNvSpPr>
          <p:nvPr/>
        </p:nvSpPr>
        <p:spPr bwMode="auto">
          <a:xfrm>
            <a:off x="3857625" y="3884613"/>
            <a:ext cx="50006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Calibri" pitchFamily="34" charset="0"/>
              </a:rPr>
              <a:t>Las empresas de la economía solidaria tienen menor propensión al crecimiento ilimitado y a la destrucción del medio ambiente</a:t>
            </a:r>
          </a:p>
        </p:txBody>
      </p:sp>
      <p:sp>
        <p:nvSpPr>
          <p:cNvPr id="15372" name="12 CuadroTexto"/>
          <p:cNvSpPr txBox="1">
            <a:spLocks noChangeArrowheads="1"/>
          </p:cNvSpPr>
          <p:nvPr/>
        </p:nvSpPr>
        <p:spPr bwMode="auto">
          <a:xfrm>
            <a:off x="3857625" y="4929188"/>
            <a:ext cx="5072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dirty="0">
                <a:latin typeface="Calibri" pitchFamily="34" charset="0"/>
              </a:rPr>
              <a:t>La economía solidaria nace de comunidades locales y suele seguir enraizada </a:t>
            </a:r>
            <a:r>
              <a:rPr lang="es-ES" sz="1600" dirty="0" smtClean="0">
                <a:latin typeface="Calibri" pitchFamily="34" charset="0"/>
              </a:rPr>
              <a:t>en </a:t>
            </a:r>
            <a:r>
              <a:rPr lang="es-ES" sz="1600" dirty="0">
                <a:latin typeface="Calibri" pitchFamily="34" charset="0"/>
              </a:rPr>
              <a:t>ellas</a:t>
            </a:r>
          </a:p>
        </p:txBody>
      </p:sp>
      <p:sp>
        <p:nvSpPr>
          <p:cNvPr id="15373" name="13 CuadroTexto"/>
          <p:cNvSpPr txBox="1">
            <a:spLocks noChangeArrowheads="1"/>
          </p:cNvSpPr>
          <p:nvPr/>
        </p:nvSpPr>
        <p:spPr bwMode="auto">
          <a:xfrm>
            <a:off x="3857625" y="5857875"/>
            <a:ext cx="5072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Calibri" pitchFamily="34" charset="0"/>
              </a:rPr>
              <a:t>La economía solidaria se preocupa más por las necesidades de las personas de la propia organización y del entorno que la economía mercantil privada</a:t>
            </a:r>
          </a:p>
        </p:txBody>
      </p:sp>
      <p:sp>
        <p:nvSpPr>
          <p:cNvPr id="15" name="14 Flecha derecha"/>
          <p:cNvSpPr/>
          <p:nvPr/>
        </p:nvSpPr>
        <p:spPr>
          <a:xfrm>
            <a:off x="3357563" y="2357438"/>
            <a:ext cx="357187" cy="21431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6" name="15 Flecha derecha"/>
          <p:cNvSpPr/>
          <p:nvPr/>
        </p:nvSpPr>
        <p:spPr>
          <a:xfrm>
            <a:off x="3357563" y="3214688"/>
            <a:ext cx="357187" cy="21431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" name="16 Flecha derecha"/>
          <p:cNvSpPr/>
          <p:nvPr/>
        </p:nvSpPr>
        <p:spPr>
          <a:xfrm>
            <a:off x="3357563" y="5072063"/>
            <a:ext cx="357187" cy="21431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3357563" y="4143375"/>
            <a:ext cx="357187" cy="21431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9" name="18 Flecha derecha"/>
          <p:cNvSpPr/>
          <p:nvPr/>
        </p:nvSpPr>
        <p:spPr>
          <a:xfrm>
            <a:off x="3357563" y="6072188"/>
            <a:ext cx="357187" cy="214312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stiglitz_joseph(300)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071546"/>
            <a:ext cx="2520950" cy="1714512"/>
          </a:xfrm>
          <a:noFill/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5029200" y="3860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s-ES" sz="4400">
              <a:solidFill>
                <a:schemeClr val="tx2"/>
              </a:solidFill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42910" y="3714752"/>
            <a:ext cx="32400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s-ES" b="1" dirty="0" smtClean="0">
              <a:solidFill>
                <a:srgbClr val="002060"/>
              </a:solidFill>
            </a:endParaRPr>
          </a:p>
          <a:p>
            <a:r>
              <a:rPr lang="es-ES" b="1" dirty="0" smtClean="0">
                <a:solidFill>
                  <a:srgbClr val="002060"/>
                </a:solidFill>
              </a:rPr>
              <a:t>Joseph </a:t>
            </a:r>
            <a:r>
              <a:rPr lang="es-ES" b="1" dirty="0" err="1" smtClean="0">
                <a:solidFill>
                  <a:srgbClr val="002060"/>
                </a:solidFill>
              </a:rPr>
              <a:t>Stiglitz</a:t>
            </a:r>
            <a:r>
              <a:rPr lang="es-ES" b="1" dirty="0" smtClean="0">
                <a:solidFill>
                  <a:srgbClr val="002060"/>
                </a:solidFill>
              </a:rPr>
              <a:t/>
            </a:r>
            <a:br>
              <a:rPr lang="es-ES" b="1" dirty="0" smtClean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/>
            </a:r>
            <a:br>
              <a:rPr lang="es-ES" dirty="0" smtClean="0">
                <a:solidFill>
                  <a:srgbClr val="002060"/>
                </a:solidFill>
              </a:rPr>
            </a:br>
            <a:r>
              <a:rPr lang="es-ES" dirty="0" smtClean="0">
                <a:solidFill>
                  <a:srgbClr val="002060"/>
                </a:solidFill>
              </a:rPr>
              <a:t>“La clave del éxito es un sistema económico plural, con un sector privado tradicional, un sector público eficaz y un sector creciente de economía social y cooperativa. Este último es un sector fundamental que favorece el equilibrio </a:t>
            </a:r>
            <a:r>
              <a:rPr lang="es-ES" dirty="0" smtClean="0"/>
              <a:t>económico</a:t>
            </a:r>
            <a:r>
              <a:rPr lang="es-ES" dirty="0" smtClean="0">
                <a:solidFill>
                  <a:schemeClr val="tx2"/>
                </a:solidFill>
              </a:rPr>
              <a:t>.”</a:t>
            </a:r>
            <a:endParaRPr lang="es-ES" sz="1400" dirty="0">
              <a:solidFill>
                <a:schemeClr val="tx2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57200" y="-24"/>
            <a:ext cx="8229600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ESS COMO INSPIRADORA DE CAMBIO SOCIAL</a:t>
            </a:r>
          </a:p>
        </p:txBody>
      </p:sp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8958" y="1071547"/>
            <a:ext cx="268220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5214942" y="3286124"/>
            <a:ext cx="3467096" cy="256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s-ES" b="1" dirty="0"/>
              <a:t>David </a:t>
            </a:r>
            <a:r>
              <a:rPr lang="es-ES" b="1" dirty="0" err="1" smtClean="0"/>
              <a:t>Schweickart</a:t>
            </a:r>
            <a:endParaRPr lang="es-ES" b="1" dirty="0" smtClean="0"/>
          </a:p>
          <a:p>
            <a:pPr>
              <a:spcBef>
                <a:spcPct val="20000"/>
              </a:spcBef>
            </a:pPr>
            <a:endParaRPr lang="es-ES" b="1" dirty="0"/>
          </a:p>
          <a:p>
            <a:pPr>
              <a:spcBef>
                <a:spcPct val="20000"/>
              </a:spcBef>
            </a:pPr>
            <a:r>
              <a:rPr lang="ca-ES" dirty="0" smtClean="0"/>
              <a:t>“La estructura </a:t>
            </a:r>
            <a:r>
              <a:rPr lang="ca-ES" dirty="0" err="1" smtClean="0"/>
              <a:t>económica</a:t>
            </a:r>
            <a:r>
              <a:rPr lang="ca-ES" dirty="0" smtClean="0"/>
              <a:t> del modelo que </a:t>
            </a:r>
            <a:r>
              <a:rPr lang="ca-ES" dirty="0" err="1" smtClean="0"/>
              <a:t>propongo</a:t>
            </a:r>
            <a:r>
              <a:rPr lang="ca-ES" dirty="0" smtClean="0"/>
              <a:t> </a:t>
            </a:r>
            <a:r>
              <a:rPr lang="ca-ES" dirty="0" err="1" smtClean="0"/>
              <a:t>tiene</a:t>
            </a:r>
            <a:r>
              <a:rPr lang="ca-ES" dirty="0" smtClean="0"/>
              <a:t>, como una de </a:t>
            </a:r>
            <a:r>
              <a:rPr lang="ca-ES" dirty="0" err="1" smtClean="0"/>
              <a:t>sus</a:t>
            </a:r>
            <a:r>
              <a:rPr lang="ca-ES" dirty="0" smtClean="0"/>
              <a:t> tres </a:t>
            </a:r>
            <a:r>
              <a:rPr lang="ca-ES" dirty="0" err="1" smtClean="0"/>
              <a:t>características</a:t>
            </a:r>
            <a:r>
              <a:rPr lang="ca-ES" dirty="0" smtClean="0"/>
              <a:t> </a:t>
            </a:r>
            <a:r>
              <a:rPr lang="ca-ES" dirty="0" err="1" smtClean="0"/>
              <a:t>básicas</a:t>
            </a:r>
            <a:r>
              <a:rPr lang="ca-ES" dirty="0" smtClean="0"/>
              <a:t>, que cada empresa productiva </a:t>
            </a:r>
            <a:r>
              <a:rPr lang="ca-ES" dirty="0" err="1" smtClean="0"/>
              <a:t>está</a:t>
            </a:r>
            <a:r>
              <a:rPr lang="ca-ES" dirty="0" smtClean="0"/>
              <a:t> dirigida </a:t>
            </a:r>
            <a:r>
              <a:rPr lang="ca-ES" dirty="0" err="1" smtClean="0"/>
              <a:t>democráticamente</a:t>
            </a:r>
            <a:r>
              <a:rPr lang="ca-ES" dirty="0" smtClean="0"/>
              <a:t> por </a:t>
            </a:r>
            <a:r>
              <a:rPr lang="ca-ES" dirty="0" err="1" smtClean="0"/>
              <a:t>sus</a:t>
            </a:r>
            <a:r>
              <a:rPr lang="ca-ES" dirty="0" smtClean="0"/>
              <a:t> </a:t>
            </a:r>
            <a:r>
              <a:rPr lang="ca-ES" dirty="0" err="1" smtClean="0"/>
              <a:t>trabajadores</a:t>
            </a:r>
            <a:r>
              <a:rPr lang="ca-ES" dirty="0" smtClean="0"/>
              <a:t>, como lo </a:t>
            </a:r>
            <a:r>
              <a:rPr lang="ca-ES" dirty="0" err="1" smtClean="0"/>
              <a:t>están</a:t>
            </a:r>
            <a:r>
              <a:rPr lang="ca-ES" dirty="0" smtClean="0"/>
              <a:t>  </a:t>
            </a:r>
            <a:r>
              <a:rPr lang="ca-ES" dirty="0" err="1" smtClean="0"/>
              <a:t>actualmente</a:t>
            </a:r>
            <a:r>
              <a:rPr lang="ca-ES" dirty="0" smtClean="0"/>
              <a:t> las </a:t>
            </a:r>
            <a:r>
              <a:rPr lang="ca-ES" dirty="0" err="1" smtClean="0"/>
              <a:t>cooperativas</a:t>
            </a:r>
            <a:r>
              <a:rPr lang="ca-ES" dirty="0" smtClean="0"/>
              <a:t>.”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Título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714380"/>
          </a:xfrm>
        </p:spPr>
        <p:txBody>
          <a:bodyPr/>
          <a:lstStyle/>
          <a:p>
            <a:pPr eaLnBrk="1" hangingPunct="1"/>
            <a:r>
              <a:rPr lang="es-ES" sz="3200" b="1" dirty="0" smtClean="0">
                <a:solidFill>
                  <a:srgbClr val="FF0000"/>
                </a:solidFill>
                <a:ea typeface="ＭＳ Ｐゴシック" pitchFamily="34" charset="-128"/>
              </a:rPr>
              <a:t>LA ESS COMO FUENTE DE INSPIRACIÓN</a:t>
            </a:r>
          </a:p>
        </p:txBody>
      </p:sp>
      <p:sp>
        <p:nvSpPr>
          <p:cNvPr id="21" name="20 Marcador de contenido"/>
          <p:cNvSpPr>
            <a:spLocks noGrp="1"/>
          </p:cNvSpPr>
          <p:nvPr>
            <p:ph sz="half" idx="1"/>
          </p:nvPr>
        </p:nvSpPr>
        <p:spPr>
          <a:xfrm>
            <a:off x="357158" y="1428736"/>
            <a:ext cx="5972188" cy="507209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dirty="0" smtClean="0"/>
              <a:t>	¿</a:t>
            </a:r>
            <a:r>
              <a:rPr lang="es-ES" b="1" dirty="0" smtClean="0"/>
              <a:t>Qué ocurriría si…</a:t>
            </a:r>
          </a:p>
          <a:p>
            <a:endParaRPr lang="es-ES" dirty="0" smtClean="0"/>
          </a:p>
          <a:p>
            <a:r>
              <a:rPr lang="es-ES" sz="2600" dirty="0" smtClean="0"/>
              <a:t>La mayoría de las empresas se gestionasen de manera cooperativa?</a:t>
            </a:r>
          </a:p>
          <a:p>
            <a:endParaRPr lang="es-ES" sz="2600" dirty="0" smtClean="0"/>
          </a:p>
          <a:p>
            <a:r>
              <a:rPr lang="es-ES" sz="2600" dirty="0" smtClean="0"/>
              <a:t>Las administraciones practicasen y promoviesen el consumo responsable?</a:t>
            </a:r>
          </a:p>
          <a:p>
            <a:endParaRPr lang="es-ES" sz="2600" dirty="0" smtClean="0"/>
          </a:p>
          <a:p>
            <a:r>
              <a:rPr lang="es-ES" sz="2600" dirty="0" smtClean="0"/>
              <a:t>El sistema financiero funcionara con los criterios de las finanzas éticas? </a:t>
            </a:r>
          </a:p>
          <a:p>
            <a:endParaRPr lang="es-ES" sz="2600" dirty="0" smtClean="0"/>
          </a:p>
          <a:p>
            <a:r>
              <a:rPr lang="es-ES" sz="2600" dirty="0" smtClean="0"/>
              <a:t>Cada región tuviera su moneda y fuera complementaria a una moneda general digital?</a:t>
            </a:r>
          </a:p>
          <a:p>
            <a:endParaRPr lang="es-ES" sz="2600" dirty="0" smtClean="0"/>
          </a:p>
          <a:p>
            <a:r>
              <a:rPr lang="es-ES" sz="2600" dirty="0" smtClean="0"/>
              <a:t>Las grandes opciones macroeconómicas se decidieran democráticamente como los presupuestos de 300</a:t>
            </a:r>
          </a:p>
          <a:p>
            <a:pPr>
              <a:buNone/>
            </a:pPr>
            <a:r>
              <a:rPr lang="es-ES" sz="2600" dirty="0" smtClean="0"/>
              <a:t>	municipios se deciden mediante procesos participativos?</a:t>
            </a:r>
          </a:p>
          <a:p>
            <a:endParaRPr lang="es-ES" sz="2600" dirty="0" smtClean="0"/>
          </a:p>
          <a:p>
            <a:r>
              <a:rPr lang="es-ES" sz="2600" dirty="0" smtClean="0"/>
              <a:t>…</a:t>
            </a:r>
            <a:endParaRPr lang="es-ES" sz="2600" dirty="0"/>
          </a:p>
        </p:txBody>
      </p:sp>
      <p:pic>
        <p:nvPicPr>
          <p:cNvPr id="1026" name="Picture 2" descr="http://t2.gstatic.com/images?q=tbn:ANd9GcRziJywcKwZSZKI8dZ215wzAErYGmP1WulapohdKRrUH05MHb54F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3669" y="1857364"/>
            <a:ext cx="2828925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3200" b="1" dirty="0" smtClean="0">
                <a:solidFill>
                  <a:srgbClr val="FF0000"/>
                </a:solidFill>
              </a:rPr>
              <a:t>POR UNA ECONOMIA COOPERATIVA</a:t>
            </a:r>
          </a:p>
        </p:txBody>
      </p:sp>
      <p:sp>
        <p:nvSpPr>
          <p:cNvPr id="21507" name="2 Marcador de texto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s-ES" smtClean="0"/>
          </a:p>
        </p:txBody>
      </p:sp>
      <p:pic>
        <p:nvPicPr>
          <p:cNvPr id="21508" name="Picture 2" descr="\\PANDORA\feines\Coops_Sa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88"/>
            <a:ext cx="5113338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3" descr="\\PANDORA\feines\Coops Sants 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 b="14101"/>
          <a:stretch>
            <a:fillRect/>
          </a:stretch>
        </p:blipFill>
        <p:spPr>
          <a:xfrm>
            <a:off x="5357818" y="4214818"/>
            <a:ext cx="2286000" cy="2244725"/>
          </a:xfrm>
          <a:noFill/>
        </p:spPr>
      </p:pic>
      <p:sp>
        <p:nvSpPr>
          <p:cNvPr id="21510" name="6 CuadroTexto"/>
          <p:cNvSpPr txBox="1">
            <a:spLocks noChangeArrowheads="1"/>
          </p:cNvSpPr>
          <p:nvPr/>
        </p:nvSpPr>
        <p:spPr bwMode="auto">
          <a:xfrm>
            <a:off x="5143500" y="857250"/>
            <a:ext cx="400050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dirty="0"/>
              <a:t>“Revolucionar </a:t>
            </a:r>
            <a:r>
              <a:rPr lang="es-ES" sz="2000" dirty="0" smtClean="0"/>
              <a:t>es </a:t>
            </a:r>
            <a:r>
              <a:rPr lang="es-ES" sz="2000" dirty="0"/>
              <a:t>transformar… </a:t>
            </a:r>
            <a:endParaRPr lang="es-ES" sz="2000" dirty="0" smtClean="0"/>
          </a:p>
          <a:p>
            <a:r>
              <a:rPr lang="es-ES" sz="2000" dirty="0" smtClean="0"/>
              <a:t>La tarea a realizar no es de mera reacción contra lo existente, sino  y principalmente, de acción a favor de lo que ha de venir… La labor cooperativa es una labor de acción social, eminentemente positiva de construcción de un nuevo mundo” </a:t>
            </a:r>
          </a:p>
          <a:p>
            <a:endParaRPr lang="es-ES" sz="1600" i="1" dirty="0" smtClean="0"/>
          </a:p>
          <a:p>
            <a:r>
              <a:rPr lang="es-ES" sz="1200" i="1" dirty="0" smtClean="0"/>
              <a:t>Salas </a:t>
            </a:r>
            <a:r>
              <a:rPr lang="es-ES" sz="1200" i="1" dirty="0" err="1"/>
              <a:t>Anton</a:t>
            </a:r>
            <a:r>
              <a:rPr lang="es-ES" sz="1200" i="1" dirty="0"/>
              <a:t>, 1901, Revista Cooperativa Catalana</a:t>
            </a:r>
          </a:p>
        </p:txBody>
      </p:sp>
      <p:sp>
        <p:nvSpPr>
          <p:cNvPr id="8" name="7 Marcador de contenido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s-E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10 RETOS DE LA ESS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857225" y="1802865"/>
            <a:ext cx="400052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s-ES" sz="3200" dirty="0" smtClean="0">
                <a:latin typeface="+mj-lt"/>
              </a:rPr>
              <a:t>Adquirir </a:t>
            </a:r>
            <a:r>
              <a:rPr lang="es-ES" sz="3200" dirty="0">
                <a:latin typeface="+mj-lt"/>
              </a:rPr>
              <a:t>conciencia </a:t>
            </a:r>
            <a:r>
              <a:rPr lang="es-ES" sz="3200" dirty="0" smtClean="0">
                <a:latin typeface="+mj-lt"/>
              </a:rPr>
              <a:t>de pertenecer a un mismo sector, el de la economía solidaria, </a:t>
            </a:r>
            <a:r>
              <a:rPr lang="es-ES" sz="3200" dirty="0">
                <a:latin typeface="+mj-lt"/>
              </a:rPr>
              <a:t>y de </a:t>
            </a:r>
            <a:r>
              <a:rPr lang="es-ES" sz="3200" dirty="0" smtClean="0">
                <a:latin typeface="+mj-lt"/>
              </a:rPr>
              <a:t>ser </a:t>
            </a:r>
            <a:r>
              <a:rPr lang="es-ES" sz="3200" dirty="0">
                <a:latin typeface="+mj-lt"/>
              </a:rPr>
              <a:t>parte de una alternativa </a:t>
            </a:r>
            <a:r>
              <a:rPr lang="es-ES" sz="3200" dirty="0" smtClean="0">
                <a:latin typeface="+mj-lt"/>
              </a:rPr>
              <a:t>a la economía capitalista</a:t>
            </a:r>
          </a:p>
          <a:p>
            <a:pPr marL="342900" indent="-342900">
              <a:buAutoNum type="arabicPeriod"/>
            </a:pPr>
            <a:endParaRPr lang="es-ES" sz="1600" dirty="0" smtClean="0">
              <a:latin typeface="+mj-lt"/>
            </a:endParaRPr>
          </a:p>
          <a:p>
            <a:pPr marL="342900" indent="-342900"/>
            <a:endParaRPr lang="es-ES" dirty="0">
              <a:latin typeface="Calibri" pitchFamily="34" charset="0"/>
            </a:endParaRPr>
          </a:p>
        </p:txBody>
      </p:sp>
      <p:pic>
        <p:nvPicPr>
          <p:cNvPr id="17410" name="Picture 2" descr="http://www.ekologistakmartxan.org/files/2014/04/karte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857364"/>
            <a:ext cx="3324225" cy="3990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71472" y="1071546"/>
            <a:ext cx="81439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/>
            <a:r>
              <a:rPr lang="es-ES" sz="3200" dirty="0" smtClean="0"/>
              <a:t>2. Crear un movimiento de ESS para: </a:t>
            </a:r>
          </a:p>
          <a:p>
            <a:pPr marL="514350" indent="-514350">
              <a:buFont typeface="+mj-lt"/>
              <a:buAutoNum type="alphaLcPeriod"/>
            </a:pPr>
            <a:r>
              <a:rPr lang="es-ES" sz="2800" dirty="0" smtClean="0"/>
              <a:t>Promover la </a:t>
            </a:r>
            <a:r>
              <a:rPr lang="es-ES" sz="2800" dirty="0" err="1" smtClean="0"/>
              <a:t>emprendeduría</a:t>
            </a:r>
            <a:r>
              <a:rPr lang="es-ES" sz="2800" dirty="0" smtClean="0"/>
              <a:t> ─y la </a:t>
            </a:r>
            <a:r>
              <a:rPr lang="es-ES" sz="2800" dirty="0" err="1" smtClean="0"/>
              <a:t>intraemprendeduría</a:t>
            </a:r>
            <a:r>
              <a:rPr lang="es-ES" sz="2800" dirty="0" smtClean="0"/>
              <a:t>─ social y solidaria </a:t>
            </a:r>
          </a:p>
          <a:p>
            <a:pPr marL="514350" indent="-514350">
              <a:buFont typeface="+mj-lt"/>
              <a:buAutoNum type="alphaLcPeriod"/>
            </a:pPr>
            <a:r>
              <a:rPr lang="es-ES" sz="2800" dirty="0" smtClean="0"/>
              <a:t>Sensibilizar a la sociedad </a:t>
            </a:r>
          </a:p>
          <a:p>
            <a:pPr marL="514350" indent="-514350">
              <a:buFont typeface="+mj-lt"/>
              <a:buAutoNum type="alphaLcPeriod"/>
            </a:pPr>
            <a:r>
              <a:rPr lang="es-ES" sz="2800" dirty="0" smtClean="0"/>
              <a:t>Reivindicar políticas públicas </a:t>
            </a:r>
            <a:r>
              <a:rPr lang="es-ES" sz="2800" dirty="0" err="1" smtClean="0"/>
              <a:t>antineoliberales</a:t>
            </a:r>
            <a:r>
              <a:rPr lang="es-ES" sz="2800" dirty="0" smtClean="0"/>
              <a:t> y favorables al sector </a:t>
            </a:r>
          </a:p>
          <a:p>
            <a:pPr marL="514350" indent="-514350"/>
            <a:endParaRPr lang="es-ES" sz="2800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s-E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10 RETOS DE LA ESS</a:t>
            </a:r>
          </a:p>
        </p:txBody>
      </p:sp>
      <p:pic>
        <p:nvPicPr>
          <p:cNvPr id="8194" name="Picture 2" descr="http://www.xes.cat/imgnot/xs013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7"/>
            <a:ext cx="9144000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357158" y="1285860"/>
            <a:ext cx="32861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3. Conformar un nuevo sujeto transformador, el sujeto cooperativo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-142908" y="-71462"/>
            <a:ext cx="4572032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10 RETOS DE LA ESS</a:t>
            </a:r>
          </a:p>
        </p:txBody>
      </p:sp>
      <p:pic>
        <p:nvPicPr>
          <p:cNvPr id="7" name="Picture 2" descr="\\JORDI-01\escanner_jordi\crida cooperativi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42" y="-1983"/>
            <a:ext cx="4857752" cy="6785285"/>
          </a:xfrm>
          <a:prstGeom prst="rect">
            <a:avLst/>
          </a:prstGeom>
          <a:noFill/>
        </p:spPr>
      </p:pic>
      <p:pic>
        <p:nvPicPr>
          <p:cNvPr id="8" name="Picture 2" descr="http://www.lacoperacha.org.mx/img_articulo/panamedica-cooperativa-mujer-sujet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6" y="4214842"/>
            <a:ext cx="3143240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71472" y="1643050"/>
            <a:ext cx="80010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sz="3200" dirty="0" smtClean="0"/>
              <a:t>4. Practicar un triple rol económico por parte de las personas, entidades y empresas de la ESS: trabajo cooperativo, consumo responsable y ahorro e inversión éticas</a:t>
            </a:r>
          </a:p>
          <a:p>
            <a:pPr marL="342900" indent="-342900">
              <a:buFontTx/>
              <a:buAutoNum type="arabicPeriod"/>
            </a:pPr>
            <a:endParaRPr lang="es-ES" dirty="0" smtClean="0"/>
          </a:p>
          <a:p>
            <a:pPr marL="342900" indent="-342900">
              <a:buFontTx/>
              <a:buAutoNum type="arabicPeriod"/>
            </a:pPr>
            <a:endParaRPr lang="es-ES" dirty="0" smtClean="0">
              <a:ea typeface="ＭＳ Ｐゴシック" pitchFamily="34" charset="-128"/>
            </a:endParaRPr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s-E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10 RETOS DE LA ESS</a:t>
            </a:r>
          </a:p>
        </p:txBody>
      </p:sp>
      <p:pic>
        <p:nvPicPr>
          <p:cNvPr id="7" name="Picture 2" descr="http://blogs.publico.es/numeros-rojos/files/2013/07/cooperativismo-integral_gmg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3929066"/>
            <a:ext cx="9286908" cy="2928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/>
          <p:cNvSpPr>
            <a:spLocks noGrp="1" noChangeArrowheads="1"/>
          </p:cNvSpPr>
          <p:nvPr>
            <p:ph type="title" sz="quarter"/>
          </p:nvPr>
        </p:nvSpPr>
        <p:spPr>
          <a:xfrm>
            <a:off x="0" y="-24"/>
            <a:ext cx="9144000" cy="6540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3200" b="1" dirty="0" smtClean="0">
                <a:solidFill>
                  <a:srgbClr val="FF0000"/>
                </a:solidFill>
              </a:rPr>
              <a:t>EXISTEN REALIDADES ECONÓMICAS NO CAPITALISTAS…</a:t>
            </a:r>
          </a:p>
        </p:txBody>
      </p:sp>
      <p:pic>
        <p:nvPicPr>
          <p:cNvPr id="75780" name="Picture 4" descr="http://1.bp.blogspot.com/__kv9vIbmjQU/Swn8AR5EnZI/AAAAAAAAALQ/1yYSUt4V7i0/s1600/P1020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857232"/>
            <a:ext cx="2000264" cy="1500198"/>
          </a:xfrm>
          <a:prstGeom prst="rect">
            <a:avLst/>
          </a:prstGeom>
          <a:noFill/>
        </p:spPr>
      </p:pic>
      <p:pic>
        <p:nvPicPr>
          <p:cNvPr id="75782" name="Picture 6" descr="http://www.igooh.com/uc/in/3788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80" y="2857496"/>
            <a:ext cx="1619262" cy="1214446"/>
          </a:xfrm>
          <a:prstGeom prst="rect">
            <a:avLst/>
          </a:prstGeom>
          <a:noFill/>
        </p:spPr>
      </p:pic>
      <p:pic>
        <p:nvPicPr>
          <p:cNvPr id="75784" name="Picture 8" descr="http://seikatsuclub.coop/about/img/katudoudepo23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16081"/>
            <a:ext cx="9144000" cy="2041919"/>
          </a:xfrm>
          <a:prstGeom prst="rect">
            <a:avLst/>
          </a:prstGeom>
          <a:noFill/>
        </p:spPr>
      </p:pic>
      <p:cxnSp>
        <p:nvCxnSpPr>
          <p:cNvPr id="9" name="8 Conector recto de flecha"/>
          <p:cNvCxnSpPr/>
          <p:nvPr/>
        </p:nvCxnSpPr>
        <p:spPr>
          <a:xfrm rot="16200000" flipH="1">
            <a:off x="7072330" y="2000240"/>
            <a:ext cx="928694" cy="78581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500034" y="2500306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COOP57</a:t>
            </a:r>
            <a:endParaRPr lang="es-ES" sz="16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00034" y="4429132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SEIKATSU CLUB</a:t>
            </a:r>
            <a:endParaRPr lang="es-ES" sz="1600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429388" y="4447768"/>
            <a:ext cx="20717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PERIÓDICO </a:t>
            </a:r>
            <a:r>
              <a:rPr lang="es-ES" sz="1600" b="1" i="1" dirty="0" smtClean="0"/>
              <a:t>TAZ</a:t>
            </a:r>
            <a:endParaRPr lang="es-ES" sz="1600" b="1" i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7215206" y="857232"/>
            <a:ext cx="1714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CADENA TEXTIL JUSTA Y SOLIDARIA</a:t>
            </a:r>
            <a:endParaRPr lang="es-ES" sz="1600" b="1" dirty="0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9" y="4786346"/>
            <a:ext cx="1928826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77125" y="4786346"/>
            <a:ext cx="1666875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Marcador de contenido"/>
          <p:cNvSpPr>
            <a:spLocks noGrp="1"/>
          </p:cNvSpPr>
          <p:nvPr>
            <p:ph sz="quarter" idx="2"/>
          </p:nvPr>
        </p:nvSpPr>
        <p:spPr>
          <a:xfrm>
            <a:off x="5000628" y="3100400"/>
            <a:ext cx="1609708" cy="400038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s-ES" sz="1600" b="1" dirty="0" smtClean="0"/>
              <a:t>BRISTOL POUND</a:t>
            </a:r>
            <a:endParaRPr lang="es-ES" sz="1600" b="1" dirty="0"/>
          </a:p>
        </p:txBody>
      </p:sp>
      <p:pic>
        <p:nvPicPr>
          <p:cNvPr id="17" name="Picture 2" descr="http://2.bp.blogspot.com/-iV7IFawJkBU/ULnoMoyrGPI/AAAAAAAAANA/pLrVJcp7Eh4/s1600/bristol-poun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2285992"/>
            <a:ext cx="1759270" cy="221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http://t2.gstatic.com/images?q=tbn:ANd9GcSUKwwvU6puHmbGD4XZXtU2yEimkjjbyeVOBDZqxrWso8Xg3FP5AQ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3" y="642918"/>
            <a:ext cx="2857520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42910" y="1500174"/>
            <a:ext cx="79296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sz="3200" dirty="0" smtClean="0"/>
              <a:t>5.	Elaborar un modelo propio de gestión que sea eficaz y, al mismo tiempo, esté alineado con los valores de la ESS </a:t>
            </a:r>
          </a:p>
          <a:p>
            <a:pPr marL="342900" indent="-342900">
              <a:buFontTx/>
              <a:buAutoNum type="arabicPeriod"/>
            </a:pPr>
            <a:endParaRPr lang="es-ES" dirty="0" smtClean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-71462"/>
            <a:ext cx="9144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10 RETOS DE LA ESS</a:t>
            </a:r>
            <a:endParaRPr kumimoji="0" lang="es-E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984" y="3500438"/>
            <a:ext cx="919901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42910" y="1500174"/>
            <a:ext cx="792961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es-ES" sz="3200" dirty="0" smtClean="0"/>
              <a:t>6.	 Asociarse las entidades en grupos cooperativos que mantengan la implicación de las personas y se doten de fondos solidarios y de inversión colectiva</a:t>
            </a:r>
          </a:p>
          <a:p>
            <a:pPr marL="342900" indent="-342900">
              <a:buFontTx/>
              <a:buAutoNum type="arabicPeriod"/>
            </a:pPr>
            <a:endParaRPr lang="es-ES" dirty="0" smtClean="0"/>
          </a:p>
          <a:p>
            <a:pPr marL="342900" indent="-342900">
              <a:buFontTx/>
              <a:buAutoNum type="arabicPeriod"/>
            </a:pPr>
            <a:endParaRPr lang="es-ES" dirty="0" smtClean="0"/>
          </a:p>
          <a:p>
            <a:endParaRPr lang="es-E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-71462"/>
            <a:ext cx="9144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10 RETOS DE LA ESS</a:t>
            </a:r>
            <a:endParaRPr kumimoji="0" lang="es-E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4" name="Picture 1" descr="C:\Users\Particular\Desktop\Labcoop\Fotos LabCoop\IMG_62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500570"/>
            <a:ext cx="471490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Particular\Desktop\fotos\IMG_62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70"/>
            <a:ext cx="4562460" cy="264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28596" y="992763"/>
            <a:ext cx="42862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es-ES" sz="3200" dirty="0" smtClean="0"/>
              <a:t>7. Priorizar por parte de las entidades estrategias de desarrollo endógeno, articulación de cadenas productivas y expansión en sectores económicos estratégicos</a:t>
            </a:r>
            <a:endParaRPr lang="es-ES" dirty="0" smtClean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0" y="-71462"/>
            <a:ext cx="91440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10 RETOS DE LA ESS</a:t>
            </a:r>
            <a:endParaRPr kumimoji="0" lang="es-ES" sz="40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071546"/>
            <a:ext cx="4232368" cy="5187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14348" y="1643050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s-ES" sz="3200" dirty="0" smtClean="0"/>
              <a:t>8. </a:t>
            </a:r>
            <a:r>
              <a:rPr lang="es-ES" sz="3200" dirty="0" err="1" smtClean="0"/>
              <a:t>Territorializar</a:t>
            </a:r>
            <a:r>
              <a:rPr lang="es-ES" sz="3200" dirty="0" smtClean="0"/>
              <a:t> el movimiento de ESS en los barrios y pueblos del país</a:t>
            </a:r>
          </a:p>
          <a:p>
            <a:pPr marL="342900" indent="-342900"/>
            <a:endParaRPr lang="es-ES" sz="3200" dirty="0" smtClean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s-E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10 RETOS DE LA ESS</a:t>
            </a:r>
          </a:p>
        </p:txBody>
      </p:sp>
      <p:pic>
        <p:nvPicPr>
          <p:cNvPr id="6146" name="Picture 2" descr="http://el3.cat/wp-content/uploads/2014/03/cartelljornadesbarriscooperatiusciutatcomunacanbatlloabril2014-400x2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9144000" cy="371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14348" y="2003345"/>
            <a:ext cx="77153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>
                <a:ea typeface="ＭＳ Ｐゴシック" pitchFamily="34" charset="-128"/>
              </a:rPr>
              <a:t>9. Lograr políticas públicas favorables a la ESS</a:t>
            </a:r>
            <a:endParaRPr lang="es-ES" sz="3200" dirty="0" smtClean="0"/>
          </a:p>
          <a:p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s-E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10 RETOS DE LA ESS</a:t>
            </a:r>
          </a:p>
        </p:txBody>
      </p:sp>
      <p:pic>
        <p:nvPicPr>
          <p:cNvPr id="4098" name="Picture 2" descr="http://photo.europe1.fr/infos/hamon-economie-sociale-et-solidaire/27459709-1-fre-FR/Hamon-economie-sociale-et-solidaire_scalewidth_6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1942"/>
            <a:ext cx="9144000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71472" y="928670"/>
            <a:ext cx="800105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AutoNum type="arabicPeriod"/>
            </a:pPr>
            <a:endParaRPr lang="es-ES" sz="3200" dirty="0" smtClean="0"/>
          </a:p>
          <a:p>
            <a:pPr marL="342900" indent="-342900" algn="just"/>
            <a:r>
              <a:rPr lang="es-ES" sz="3200" dirty="0" smtClean="0"/>
              <a:t>10. Aliarse con otros sectores populares para tratar de poner fin a las políticas neoliberales</a:t>
            </a:r>
          </a:p>
          <a:p>
            <a:pPr marL="342900" indent="-342900">
              <a:buFontTx/>
              <a:buAutoNum type="arabicPeriod"/>
            </a:pPr>
            <a:endParaRPr lang="es-ES" dirty="0" smtClean="0">
              <a:ea typeface="ＭＳ Ｐゴシック" pitchFamily="34" charset="-128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868362"/>
          </a:xfrm>
        </p:spPr>
        <p:txBody>
          <a:bodyPr>
            <a:normAutofit/>
          </a:bodyPr>
          <a:lstStyle/>
          <a:p>
            <a:pPr eaLnBrk="1" hangingPunct="1"/>
            <a:r>
              <a:rPr lang="es-ES" sz="4000" b="1" dirty="0" smtClean="0">
                <a:solidFill>
                  <a:srgbClr val="FF0000"/>
                </a:solidFill>
                <a:ea typeface="ＭＳ Ｐゴシック" pitchFamily="34" charset="-128"/>
              </a:rPr>
              <a:t>10 RETOS DE LA ESS</a:t>
            </a:r>
          </a:p>
        </p:txBody>
      </p:sp>
      <p:pic>
        <p:nvPicPr>
          <p:cNvPr id="5122" name="Picture 2" descr="http://kaosenlared.net/media/k2/items/cache/1d8fb40bfd1f33e717b93a8002aa791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57628"/>
            <a:ext cx="9144000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2786050" y="1785926"/>
            <a:ext cx="785818" cy="785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928926" y="2071678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ETN</a:t>
            </a:r>
            <a:endParaRPr lang="es-ES" sz="1400" b="1" dirty="0"/>
          </a:p>
        </p:txBody>
      </p:sp>
      <p:sp>
        <p:nvSpPr>
          <p:cNvPr id="7" name="6 Elipse"/>
          <p:cNvSpPr/>
          <p:nvPr/>
        </p:nvSpPr>
        <p:spPr>
          <a:xfrm>
            <a:off x="4857752" y="714356"/>
            <a:ext cx="785818" cy="785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000628" y="1000108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ETN</a:t>
            </a:r>
            <a:endParaRPr lang="es-ES" sz="1400" b="1" dirty="0"/>
          </a:p>
        </p:txBody>
      </p:sp>
      <p:sp>
        <p:nvSpPr>
          <p:cNvPr id="9" name="8 Elipse"/>
          <p:cNvSpPr/>
          <p:nvPr/>
        </p:nvSpPr>
        <p:spPr>
          <a:xfrm>
            <a:off x="4000496" y="4143380"/>
            <a:ext cx="785818" cy="785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143372" y="4407107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ETN</a:t>
            </a:r>
            <a:endParaRPr lang="es-ES" sz="1400" b="1" dirty="0"/>
          </a:p>
        </p:txBody>
      </p:sp>
      <p:sp>
        <p:nvSpPr>
          <p:cNvPr id="11" name="10 Elipse"/>
          <p:cNvSpPr/>
          <p:nvPr/>
        </p:nvSpPr>
        <p:spPr>
          <a:xfrm>
            <a:off x="1071538" y="3643314"/>
            <a:ext cx="785818" cy="785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1214414" y="3929066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ETN</a:t>
            </a:r>
            <a:endParaRPr lang="es-ES" sz="1400" b="1" dirty="0"/>
          </a:p>
        </p:txBody>
      </p:sp>
      <p:sp>
        <p:nvSpPr>
          <p:cNvPr id="13" name="12 Elipse"/>
          <p:cNvSpPr/>
          <p:nvPr/>
        </p:nvSpPr>
        <p:spPr>
          <a:xfrm>
            <a:off x="3357554" y="1071546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2938450" y="3438524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1000100" y="2285992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2285984" y="4714884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4286248" y="2571744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1357290" y="107154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7000892" y="3357562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7143768" y="2143116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5715008" y="2428868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7429520" y="4500570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5857884" y="4286256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6643702" y="928670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500034" y="2143116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8215338" y="3357562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lipse"/>
          <p:cNvSpPr/>
          <p:nvPr/>
        </p:nvSpPr>
        <p:spPr>
          <a:xfrm>
            <a:off x="2071670" y="3500438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2428860" y="927546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lipse"/>
          <p:cNvSpPr/>
          <p:nvPr/>
        </p:nvSpPr>
        <p:spPr>
          <a:xfrm>
            <a:off x="7643834" y="1357298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5000628" y="3571876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4357686" y="1857364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3286116" y="4643446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6286512" y="1714488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6429388" y="3429000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8358214" y="4643446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8572528" y="2000240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4000496" y="3357562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357158" y="500042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Elipse"/>
          <p:cNvSpPr/>
          <p:nvPr/>
        </p:nvSpPr>
        <p:spPr>
          <a:xfrm>
            <a:off x="427472" y="5356702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5357818" y="5357826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6429388" y="4857760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lipse"/>
          <p:cNvSpPr/>
          <p:nvPr/>
        </p:nvSpPr>
        <p:spPr>
          <a:xfrm>
            <a:off x="642910" y="3214686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5" name="44 Conector recto"/>
          <p:cNvCxnSpPr>
            <a:stCxn id="7" idx="5"/>
            <a:endCxn id="34" idx="2"/>
          </p:cNvCxnSpPr>
          <p:nvPr/>
        </p:nvCxnSpPr>
        <p:spPr>
          <a:xfrm rot="16200000" flipH="1">
            <a:off x="5706804" y="1206780"/>
            <a:ext cx="401394" cy="758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>
            <a:stCxn id="32" idx="4"/>
            <a:endCxn id="21" idx="1"/>
          </p:cNvCxnSpPr>
          <p:nvPr/>
        </p:nvCxnSpPr>
        <p:spPr>
          <a:xfrm rot="16200000" flipH="1">
            <a:off x="4858595" y="1572454"/>
            <a:ext cx="469351" cy="13271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>
            <a:endCxn id="19" idx="0"/>
          </p:cNvCxnSpPr>
          <p:nvPr/>
        </p:nvCxnSpPr>
        <p:spPr>
          <a:xfrm>
            <a:off x="5929322" y="2714620"/>
            <a:ext cx="1214446" cy="642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endCxn id="37" idx="1"/>
          </p:cNvCxnSpPr>
          <p:nvPr/>
        </p:nvCxnSpPr>
        <p:spPr>
          <a:xfrm>
            <a:off x="7786710" y="1500174"/>
            <a:ext cx="806906" cy="521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>
            <a:endCxn id="27" idx="1"/>
          </p:cNvCxnSpPr>
          <p:nvPr/>
        </p:nvCxnSpPr>
        <p:spPr>
          <a:xfrm rot="16200000" flipH="1">
            <a:off x="7322363" y="2464587"/>
            <a:ext cx="949782" cy="87834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endCxn id="22" idx="0"/>
          </p:cNvCxnSpPr>
          <p:nvPr/>
        </p:nvCxnSpPr>
        <p:spPr>
          <a:xfrm rot="16200000" flipH="1">
            <a:off x="6929454" y="3857628"/>
            <a:ext cx="857256" cy="4286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>
            <a:endCxn id="24" idx="2"/>
          </p:cNvCxnSpPr>
          <p:nvPr/>
        </p:nvCxnSpPr>
        <p:spPr>
          <a:xfrm>
            <a:off x="5643570" y="1071546"/>
            <a:ext cx="10001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>
            <a:endCxn id="31" idx="1"/>
          </p:cNvCxnSpPr>
          <p:nvPr/>
        </p:nvCxnSpPr>
        <p:spPr>
          <a:xfrm rot="16200000" flipH="1">
            <a:off x="4393405" y="2964653"/>
            <a:ext cx="735468" cy="521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>
            <a:stCxn id="27" idx="4"/>
            <a:endCxn id="22" idx="7"/>
          </p:cNvCxnSpPr>
          <p:nvPr/>
        </p:nvCxnSpPr>
        <p:spPr>
          <a:xfrm rot="5400000">
            <a:off x="7459955" y="3715033"/>
            <a:ext cx="1040855" cy="6139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>
            <a:endCxn id="42" idx="1"/>
          </p:cNvCxnSpPr>
          <p:nvPr/>
        </p:nvCxnSpPr>
        <p:spPr>
          <a:xfrm>
            <a:off x="6072198" y="4572008"/>
            <a:ext cx="399037" cy="3275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rot="16200000" flipH="1">
            <a:off x="3964777" y="3607595"/>
            <a:ext cx="735468" cy="521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>
            <a:stCxn id="14" idx="4"/>
          </p:cNvCxnSpPr>
          <p:nvPr/>
        </p:nvCxnSpPr>
        <p:spPr>
          <a:xfrm rot="16200000" flipH="1">
            <a:off x="2759855" y="4045747"/>
            <a:ext cx="919170" cy="276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endCxn id="14" idx="7"/>
          </p:cNvCxnSpPr>
          <p:nvPr/>
        </p:nvCxnSpPr>
        <p:spPr>
          <a:xfrm rot="5400000">
            <a:off x="2779923" y="2974177"/>
            <a:ext cx="908627" cy="1037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 rot="16200000" flipH="1">
            <a:off x="803645" y="2946793"/>
            <a:ext cx="1071570" cy="3214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>
            <a:stCxn id="18" idx="3"/>
            <a:endCxn id="26" idx="1"/>
          </p:cNvCxnSpPr>
          <p:nvPr/>
        </p:nvCxnSpPr>
        <p:spPr>
          <a:xfrm rot="5400000">
            <a:off x="535754" y="1300820"/>
            <a:ext cx="848753" cy="8780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>
            <a:endCxn id="41" idx="1"/>
          </p:cNvCxnSpPr>
          <p:nvPr/>
        </p:nvCxnSpPr>
        <p:spPr>
          <a:xfrm>
            <a:off x="4643438" y="4857760"/>
            <a:ext cx="735468" cy="521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>
            <a:endCxn id="36" idx="2"/>
          </p:cNvCxnSpPr>
          <p:nvPr/>
        </p:nvCxnSpPr>
        <p:spPr>
          <a:xfrm flipV="1">
            <a:off x="7643834" y="4715446"/>
            <a:ext cx="714380" cy="70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>
            <a:endCxn id="16" idx="0"/>
          </p:cNvCxnSpPr>
          <p:nvPr/>
        </p:nvCxnSpPr>
        <p:spPr>
          <a:xfrm rot="16200000" flipH="1">
            <a:off x="1750199" y="4036223"/>
            <a:ext cx="1071570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rot="5400000">
            <a:off x="3679025" y="5179231"/>
            <a:ext cx="857256" cy="35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16200000" flipH="1">
            <a:off x="785786" y="5000636"/>
            <a:ext cx="1357322" cy="2143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>
            <a:endCxn id="16" idx="0"/>
          </p:cNvCxnSpPr>
          <p:nvPr/>
        </p:nvCxnSpPr>
        <p:spPr>
          <a:xfrm>
            <a:off x="1500166" y="4429132"/>
            <a:ext cx="92869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>
            <a:stCxn id="16" idx="2"/>
          </p:cNvCxnSpPr>
          <p:nvPr/>
        </p:nvCxnSpPr>
        <p:spPr>
          <a:xfrm rot="10800000" flipV="1">
            <a:off x="571472" y="4857760"/>
            <a:ext cx="1714512" cy="5143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>
            <a:endCxn id="13" idx="2"/>
          </p:cNvCxnSpPr>
          <p:nvPr/>
        </p:nvCxnSpPr>
        <p:spPr>
          <a:xfrm>
            <a:off x="2571736" y="1000108"/>
            <a:ext cx="785818" cy="2143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"/>
          <p:cNvCxnSpPr>
            <a:stCxn id="23" idx="7"/>
            <a:endCxn id="35" idx="4"/>
          </p:cNvCxnSpPr>
          <p:nvPr/>
        </p:nvCxnSpPr>
        <p:spPr>
          <a:xfrm rot="5400000" flipH="1" flipV="1">
            <a:off x="5924037" y="3750753"/>
            <a:ext cx="755103" cy="3995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"/>
          <p:cNvCxnSpPr>
            <a:endCxn id="23" idx="1"/>
          </p:cNvCxnSpPr>
          <p:nvPr/>
        </p:nvCxnSpPr>
        <p:spPr>
          <a:xfrm rot="16200000" flipH="1">
            <a:off x="4429124" y="2857495"/>
            <a:ext cx="1542045" cy="13991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"/>
          <p:cNvCxnSpPr>
            <a:endCxn id="9" idx="7"/>
          </p:cNvCxnSpPr>
          <p:nvPr/>
        </p:nvCxnSpPr>
        <p:spPr>
          <a:xfrm rot="5400000">
            <a:off x="4564077" y="3750471"/>
            <a:ext cx="615146" cy="4008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"/>
          <p:cNvCxnSpPr>
            <a:endCxn id="17" idx="7"/>
          </p:cNvCxnSpPr>
          <p:nvPr/>
        </p:nvCxnSpPr>
        <p:spPr>
          <a:xfrm rot="5400000">
            <a:off x="4315840" y="1714488"/>
            <a:ext cx="1113417" cy="6847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>
            <a:off x="1571604" y="1285860"/>
            <a:ext cx="1428760" cy="5000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/>
          <p:nvPr/>
        </p:nvCxnSpPr>
        <p:spPr>
          <a:xfrm flipV="1">
            <a:off x="3571868" y="1285860"/>
            <a:ext cx="1285884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"/>
          <p:cNvCxnSpPr/>
          <p:nvPr/>
        </p:nvCxnSpPr>
        <p:spPr>
          <a:xfrm>
            <a:off x="785786" y="3357562"/>
            <a:ext cx="500066" cy="35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"/>
          <p:cNvCxnSpPr/>
          <p:nvPr/>
        </p:nvCxnSpPr>
        <p:spPr>
          <a:xfrm rot="10800000">
            <a:off x="500034" y="571480"/>
            <a:ext cx="857256" cy="57150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"/>
          <p:cNvCxnSpPr>
            <a:endCxn id="28" idx="0"/>
          </p:cNvCxnSpPr>
          <p:nvPr/>
        </p:nvCxnSpPr>
        <p:spPr>
          <a:xfrm rot="5400000">
            <a:off x="1980956" y="2591582"/>
            <a:ext cx="1071570" cy="7461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"/>
          <p:cNvCxnSpPr/>
          <p:nvPr/>
        </p:nvCxnSpPr>
        <p:spPr>
          <a:xfrm rot="5400000">
            <a:off x="3143241" y="1529765"/>
            <a:ext cx="399037" cy="1132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Conector recto"/>
          <p:cNvCxnSpPr>
            <a:endCxn id="15" idx="2"/>
          </p:cNvCxnSpPr>
          <p:nvPr/>
        </p:nvCxnSpPr>
        <p:spPr>
          <a:xfrm>
            <a:off x="571472" y="2285992"/>
            <a:ext cx="428628" cy="142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Elipse"/>
          <p:cNvSpPr/>
          <p:nvPr/>
        </p:nvSpPr>
        <p:spPr>
          <a:xfrm>
            <a:off x="3714744" y="428604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4" name="123 Elipse"/>
          <p:cNvSpPr/>
          <p:nvPr/>
        </p:nvSpPr>
        <p:spPr>
          <a:xfrm>
            <a:off x="4071934" y="857232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5" name="124 Conector recto"/>
          <p:cNvCxnSpPr>
            <a:endCxn id="124" idx="1"/>
          </p:cNvCxnSpPr>
          <p:nvPr/>
        </p:nvCxnSpPr>
        <p:spPr>
          <a:xfrm rot="16200000" flipH="1">
            <a:off x="3821901" y="607198"/>
            <a:ext cx="327599" cy="2561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126 Conector recto"/>
          <p:cNvCxnSpPr>
            <a:stCxn id="123" idx="4"/>
            <a:endCxn id="13" idx="0"/>
          </p:cNvCxnSpPr>
          <p:nvPr/>
        </p:nvCxnSpPr>
        <p:spPr>
          <a:xfrm rot="5400000">
            <a:off x="3394116" y="678918"/>
            <a:ext cx="498942" cy="2863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recto"/>
          <p:cNvCxnSpPr>
            <a:endCxn id="7" idx="2"/>
          </p:cNvCxnSpPr>
          <p:nvPr/>
        </p:nvCxnSpPr>
        <p:spPr>
          <a:xfrm>
            <a:off x="4357686" y="1071546"/>
            <a:ext cx="500066" cy="357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recto"/>
          <p:cNvCxnSpPr>
            <a:endCxn id="27" idx="2"/>
          </p:cNvCxnSpPr>
          <p:nvPr/>
        </p:nvCxnSpPr>
        <p:spPr>
          <a:xfrm>
            <a:off x="7215206" y="3429000"/>
            <a:ext cx="1000132" cy="5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"/>
          <p:cNvCxnSpPr>
            <a:stCxn id="30" idx="3"/>
            <a:endCxn id="20" idx="7"/>
          </p:cNvCxnSpPr>
          <p:nvPr/>
        </p:nvCxnSpPr>
        <p:spPr>
          <a:xfrm rot="5400000">
            <a:off x="7173922" y="1693962"/>
            <a:ext cx="704753" cy="2772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134 Conector recto"/>
          <p:cNvCxnSpPr>
            <a:endCxn id="30" idx="2"/>
          </p:cNvCxnSpPr>
          <p:nvPr/>
        </p:nvCxnSpPr>
        <p:spPr>
          <a:xfrm>
            <a:off x="6858016" y="1214422"/>
            <a:ext cx="785818" cy="214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"/>
          <p:cNvCxnSpPr>
            <a:stCxn id="31" idx="0"/>
          </p:cNvCxnSpPr>
          <p:nvPr/>
        </p:nvCxnSpPr>
        <p:spPr>
          <a:xfrm rot="5400000" flipH="1" flipV="1">
            <a:off x="4986395" y="2800855"/>
            <a:ext cx="857255" cy="6847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>
            <a:stCxn id="9" idx="6"/>
          </p:cNvCxnSpPr>
          <p:nvPr/>
        </p:nvCxnSpPr>
        <p:spPr>
          <a:xfrm flipV="1">
            <a:off x="4786314" y="4429133"/>
            <a:ext cx="1042541" cy="1071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147 Conector recto"/>
          <p:cNvCxnSpPr>
            <a:endCxn id="17" idx="3"/>
          </p:cNvCxnSpPr>
          <p:nvPr/>
        </p:nvCxnSpPr>
        <p:spPr>
          <a:xfrm flipV="1">
            <a:off x="3214678" y="2815649"/>
            <a:ext cx="1113417" cy="7562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148 Conector recto"/>
          <p:cNvCxnSpPr>
            <a:endCxn id="9" idx="1"/>
          </p:cNvCxnSpPr>
          <p:nvPr/>
        </p:nvCxnSpPr>
        <p:spPr>
          <a:xfrm>
            <a:off x="3143240" y="3714752"/>
            <a:ext cx="972336" cy="5437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153 Conector recto"/>
          <p:cNvCxnSpPr>
            <a:stCxn id="35" idx="7"/>
          </p:cNvCxnSpPr>
          <p:nvPr/>
        </p:nvCxnSpPr>
        <p:spPr>
          <a:xfrm rot="5400000" flipH="1" flipV="1">
            <a:off x="6309909" y="2572587"/>
            <a:ext cx="1119892" cy="63511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155 Conector recto"/>
          <p:cNvCxnSpPr>
            <a:endCxn id="5" idx="2"/>
          </p:cNvCxnSpPr>
          <p:nvPr/>
        </p:nvCxnSpPr>
        <p:spPr>
          <a:xfrm flipV="1">
            <a:off x="1285852" y="2178835"/>
            <a:ext cx="1500198" cy="2500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157 Conector recto"/>
          <p:cNvCxnSpPr>
            <a:stCxn id="28" idx="6"/>
            <a:endCxn id="14" idx="2"/>
          </p:cNvCxnSpPr>
          <p:nvPr/>
        </p:nvCxnSpPr>
        <p:spPr>
          <a:xfrm>
            <a:off x="2215670" y="3572438"/>
            <a:ext cx="722780" cy="89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160 CuadroTexto"/>
          <p:cNvSpPr txBox="1"/>
          <p:nvPr/>
        </p:nvSpPr>
        <p:spPr>
          <a:xfrm>
            <a:off x="285720" y="5786454"/>
            <a:ext cx="857256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CONSUMIDORES/AS</a:t>
            </a:r>
            <a:endParaRPr lang="es-ES" sz="2400" b="1" dirty="0"/>
          </a:p>
        </p:txBody>
      </p:sp>
      <p:cxnSp>
        <p:nvCxnSpPr>
          <p:cNvPr id="163" name="162 Conector recto"/>
          <p:cNvCxnSpPr/>
          <p:nvPr/>
        </p:nvCxnSpPr>
        <p:spPr>
          <a:xfrm rot="5400000">
            <a:off x="2750331" y="5179231"/>
            <a:ext cx="1000132" cy="2143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165 Conector recto"/>
          <p:cNvCxnSpPr/>
          <p:nvPr/>
        </p:nvCxnSpPr>
        <p:spPr>
          <a:xfrm rot="5400000">
            <a:off x="2035951" y="5393545"/>
            <a:ext cx="78581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167 Conector recto"/>
          <p:cNvCxnSpPr/>
          <p:nvPr/>
        </p:nvCxnSpPr>
        <p:spPr>
          <a:xfrm>
            <a:off x="500034" y="5429264"/>
            <a:ext cx="500066" cy="35719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168 Conector recto"/>
          <p:cNvCxnSpPr/>
          <p:nvPr/>
        </p:nvCxnSpPr>
        <p:spPr>
          <a:xfrm rot="5400000">
            <a:off x="7858148" y="5143512"/>
            <a:ext cx="1000132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169 Conector recto"/>
          <p:cNvCxnSpPr/>
          <p:nvPr/>
        </p:nvCxnSpPr>
        <p:spPr>
          <a:xfrm>
            <a:off x="5357818" y="5429264"/>
            <a:ext cx="399037" cy="3275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170 Conector recto"/>
          <p:cNvCxnSpPr/>
          <p:nvPr/>
        </p:nvCxnSpPr>
        <p:spPr>
          <a:xfrm rot="5400000">
            <a:off x="7000892" y="5214950"/>
            <a:ext cx="1000132" cy="142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173 Conector recto"/>
          <p:cNvCxnSpPr>
            <a:stCxn id="42" idx="4"/>
          </p:cNvCxnSpPr>
          <p:nvPr/>
        </p:nvCxnSpPr>
        <p:spPr>
          <a:xfrm rot="5400000">
            <a:off x="6179357" y="5393547"/>
            <a:ext cx="642942" cy="14287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179 Conector recto"/>
          <p:cNvCxnSpPr>
            <a:endCxn id="22" idx="1"/>
          </p:cNvCxnSpPr>
          <p:nvPr/>
        </p:nvCxnSpPr>
        <p:spPr>
          <a:xfrm rot="16200000" flipH="1">
            <a:off x="6465107" y="3536156"/>
            <a:ext cx="1041979" cy="97054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183 Elipse"/>
          <p:cNvSpPr/>
          <p:nvPr/>
        </p:nvSpPr>
        <p:spPr>
          <a:xfrm>
            <a:off x="428596" y="4357694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5" name="184 Conector recto"/>
          <p:cNvCxnSpPr>
            <a:endCxn id="43" idx="1"/>
          </p:cNvCxnSpPr>
          <p:nvPr/>
        </p:nvCxnSpPr>
        <p:spPr>
          <a:xfrm rot="16200000" flipH="1">
            <a:off x="142844" y="2714620"/>
            <a:ext cx="949782" cy="925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185 Conector recto"/>
          <p:cNvCxnSpPr>
            <a:endCxn id="11" idx="2"/>
          </p:cNvCxnSpPr>
          <p:nvPr/>
        </p:nvCxnSpPr>
        <p:spPr>
          <a:xfrm rot="5400000" flipH="1" flipV="1">
            <a:off x="660770" y="4089802"/>
            <a:ext cx="464347" cy="35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186 Conector recto"/>
          <p:cNvCxnSpPr>
            <a:endCxn id="40" idx="0"/>
          </p:cNvCxnSpPr>
          <p:nvPr/>
        </p:nvCxnSpPr>
        <p:spPr>
          <a:xfrm rot="5400000">
            <a:off x="178844" y="4964074"/>
            <a:ext cx="713256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190 Conector recto"/>
          <p:cNvCxnSpPr>
            <a:stCxn id="123" idx="2"/>
          </p:cNvCxnSpPr>
          <p:nvPr/>
        </p:nvCxnSpPr>
        <p:spPr>
          <a:xfrm rot="10800000" flipV="1">
            <a:off x="2500298" y="500604"/>
            <a:ext cx="1214446" cy="4280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192 Conector recto"/>
          <p:cNvCxnSpPr>
            <a:stCxn id="23" idx="0"/>
            <a:endCxn id="21" idx="4"/>
          </p:cNvCxnSpPr>
          <p:nvPr/>
        </p:nvCxnSpPr>
        <p:spPr>
          <a:xfrm rot="16200000" flipV="1">
            <a:off x="5143504" y="3429000"/>
            <a:ext cx="1571636" cy="142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1 Título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511175"/>
          </a:xfrm>
        </p:spPr>
        <p:txBody>
          <a:bodyPr>
            <a:noAutofit/>
          </a:bodyPr>
          <a:lstStyle/>
          <a:p>
            <a:pPr eaLnBrk="1" hangingPunct="1"/>
            <a:r>
              <a:rPr lang="es-ES" sz="3200" b="1" dirty="0" smtClean="0">
                <a:solidFill>
                  <a:srgbClr val="FF0000"/>
                </a:solidFill>
                <a:ea typeface="ＭＳ Ｐゴシック" pitchFamily="34" charset="-128"/>
              </a:rPr>
              <a:t>LA ESS: CÓMO ESTÁ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Elipse"/>
          <p:cNvSpPr/>
          <p:nvPr/>
        </p:nvSpPr>
        <p:spPr>
          <a:xfrm>
            <a:off x="2786050" y="1785926"/>
            <a:ext cx="785818" cy="785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2928926" y="2071678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ETN</a:t>
            </a:r>
            <a:endParaRPr lang="es-ES" sz="1400" b="1" dirty="0"/>
          </a:p>
        </p:txBody>
      </p:sp>
      <p:sp>
        <p:nvSpPr>
          <p:cNvPr id="7" name="6 Elipse"/>
          <p:cNvSpPr/>
          <p:nvPr/>
        </p:nvSpPr>
        <p:spPr>
          <a:xfrm>
            <a:off x="4857752" y="714356"/>
            <a:ext cx="785818" cy="785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5000628" y="1000108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ETN</a:t>
            </a:r>
            <a:endParaRPr lang="es-ES" sz="1400" b="1" dirty="0"/>
          </a:p>
        </p:txBody>
      </p:sp>
      <p:sp>
        <p:nvSpPr>
          <p:cNvPr id="9" name="8 Elipse"/>
          <p:cNvSpPr/>
          <p:nvPr/>
        </p:nvSpPr>
        <p:spPr>
          <a:xfrm>
            <a:off x="4000496" y="4143380"/>
            <a:ext cx="785818" cy="785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143372" y="4407107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ETN</a:t>
            </a:r>
            <a:endParaRPr lang="es-ES" sz="1400" b="1" dirty="0"/>
          </a:p>
        </p:txBody>
      </p:sp>
      <p:sp>
        <p:nvSpPr>
          <p:cNvPr id="11" name="10 Elipse"/>
          <p:cNvSpPr/>
          <p:nvPr/>
        </p:nvSpPr>
        <p:spPr>
          <a:xfrm>
            <a:off x="1071538" y="3643314"/>
            <a:ext cx="785818" cy="78581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1214414" y="3929066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ETN</a:t>
            </a:r>
            <a:endParaRPr lang="es-ES" sz="1400" b="1" dirty="0"/>
          </a:p>
        </p:txBody>
      </p:sp>
      <p:sp>
        <p:nvSpPr>
          <p:cNvPr id="13" name="12 Elipse"/>
          <p:cNvSpPr/>
          <p:nvPr/>
        </p:nvSpPr>
        <p:spPr>
          <a:xfrm>
            <a:off x="3357554" y="1071546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Elipse"/>
          <p:cNvSpPr/>
          <p:nvPr/>
        </p:nvSpPr>
        <p:spPr>
          <a:xfrm>
            <a:off x="2938450" y="3438524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Elipse"/>
          <p:cNvSpPr/>
          <p:nvPr/>
        </p:nvSpPr>
        <p:spPr>
          <a:xfrm>
            <a:off x="1000100" y="2285992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Elipse"/>
          <p:cNvSpPr/>
          <p:nvPr/>
        </p:nvSpPr>
        <p:spPr>
          <a:xfrm>
            <a:off x="2285984" y="4714884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Elipse"/>
          <p:cNvSpPr/>
          <p:nvPr/>
        </p:nvSpPr>
        <p:spPr>
          <a:xfrm>
            <a:off x="4286248" y="2571744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Elipse"/>
          <p:cNvSpPr/>
          <p:nvPr/>
        </p:nvSpPr>
        <p:spPr>
          <a:xfrm>
            <a:off x="1357290" y="1071546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Elipse"/>
          <p:cNvSpPr/>
          <p:nvPr/>
        </p:nvSpPr>
        <p:spPr>
          <a:xfrm>
            <a:off x="7000892" y="3357562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Elipse"/>
          <p:cNvSpPr/>
          <p:nvPr/>
        </p:nvSpPr>
        <p:spPr>
          <a:xfrm>
            <a:off x="7143768" y="214311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Elipse"/>
          <p:cNvSpPr/>
          <p:nvPr/>
        </p:nvSpPr>
        <p:spPr>
          <a:xfrm>
            <a:off x="5715008" y="2428868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Elipse"/>
          <p:cNvSpPr/>
          <p:nvPr/>
        </p:nvSpPr>
        <p:spPr>
          <a:xfrm>
            <a:off x="7429520" y="4500570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Elipse"/>
          <p:cNvSpPr/>
          <p:nvPr/>
        </p:nvSpPr>
        <p:spPr>
          <a:xfrm>
            <a:off x="5857884" y="4286256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23 Elipse"/>
          <p:cNvSpPr/>
          <p:nvPr/>
        </p:nvSpPr>
        <p:spPr>
          <a:xfrm>
            <a:off x="6643702" y="928670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500034" y="2143116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8215338" y="3357562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Elipse"/>
          <p:cNvSpPr/>
          <p:nvPr/>
        </p:nvSpPr>
        <p:spPr>
          <a:xfrm>
            <a:off x="2071670" y="3500438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2428860" y="927546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Elipse"/>
          <p:cNvSpPr/>
          <p:nvPr/>
        </p:nvSpPr>
        <p:spPr>
          <a:xfrm>
            <a:off x="7643834" y="1357298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30 Elipse"/>
          <p:cNvSpPr/>
          <p:nvPr/>
        </p:nvSpPr>
        <p:spPr>
          <a:xfrm>
            <a:off x="5000628" y="3571876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31 Elipse"/>
          <p:cNvSpPr/>
          <p:nvPr/>
        </p:nvSpPr>
        <p:spPr>
          <a:xfrm>
            <a:off x="4357686" y="1857364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Elipse"/>
          <p:cNvSpPr/>
          <p:nvPr/>
        </p:nvSpPr>
        <p:spPr>
          <a:xfrm>
            <a:off x="3286116" y="4643446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33 Elipse"/>
          <p:cNvSpPr/>
          <p:nvPr/>
        </p:nvSpPr>
        <p:spPr>
          <a:xfrm>
            <a:off x="6286512" y="1714488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34 Elipse"/>
          <p:cNvSpPr/>
          <p:nvPr/>
        </p:nvSpPr>
        <p:spPr>
          <a:xfrm>
            <a:off x="6429388" y="3429000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Elipse"/>
          <p:cNvSpPr/>
          <p:nvPr/>
        </p:nvSpPr>
        <p:spPr>
          <a:xfrm>
            <a:off x="8358214" y="4643446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36 Elipse"/>
          <p:cNvSpPr/>
          <p:nvPr/>
        </p:nvSpPr>
        <p:spPr>
          <a:xfrm>
            <a:off x="8572528" y="2000240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37 Elipse"/>
          <p:cNvSpPr/>
          <p:nvPr/>
        </p:nvSpPr>
        <p:spPr>
          <a:xfrm>
            <a:off x="4000496" y="3357562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38 Elipse"/>
          <p:cNvSpPr/>
          <p:nvPr/>
        </p:nvSpPr>
        <p:spPr>
          <a:xfrm>
            <a:off x="357158" y="500042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0" name="39 Elipse"/>
          <p:cNvSpPr/>
          <p:nvPr/>
        </p:nvSpPr>
        <p:spPr>
          <a:xfrm>
            <a:off x="427472" y="5356702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Elipse"/>
          <p:cNvSpPr/>
          <p:nvPr/>
        </p:nvSpPr>
        <p:spPr>
          <a:xfrm>
            <a:off x="5357818" y="5357826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Elipse"/>
          <p:cNvSpPr/>
          <p:nvPr/>
        </p:nvSpPr>
        <p:spPr>
          <a:xfrm>
            <a:off x="6429388" y="4857760"/>
            <a:ext cx="285752" cy="2857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42 Elipse"/>
          <p:cNvSpPr/>
          <p:nvPr/>
        </p:nvSpPr>
        <p:spPr>
          <a:xfrm>
            <a:off x="642910" y="3214686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5" name="44 Conector recto"/>
          <p:cNvCxnSpPr>
            <a:stCxn id="7" idx="5"/>
            <a:endCxn id="34" idx="2"/>
          </p:cNvCxnSpPr>
          <p:nvPr/>
        </p:nvCxnSpPr>
        <p:spPr>
          <a:xfrm rot="16200000" flipH="1">
            <a:off x="5706804" y="1206780"/>
            <a:ext cx="401394" cy="7580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45 Conector recto"/>
          <p:cNvCxnSpPr>
            <a:stCxn id="32" idx="4"/>
            <a:endCxn id="21" idx="1"/>
          </p:cNvCxnSpPr>
          <p:nvPr/>
        </p:nvCxnSpPr>
        <p:spPr>
          <a:xfrm rot="16200000" flipH="1">
            <a:off x="4858595" y="1572454"/>
            <a:ext cx="469351" cy="13271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46 Conector recto"/>
          <p:cNvCxnSpPr>
            <a:endCxn id="19" idx="0"/>
          </p:cNvCxnSpPr>
          <p:nvPr/>
        </p:nvCxnSpPr>
        <p:spPr>
          <a:xfrm>
            <a:off x="5929322" y="2714620"/>
            <a:ext cx="1214446" cy="6429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47 Conector recto"/>
          <p:cNvCxnSpPr>
            <a:endCxn id="37" idx="1"/>
          </p:cNvCxnSpPr>
          <p:nvPr/>
        </p:nvCxnSpPr>
        <p:spPr>
          <a:xfrm>
            <a:off x="7786710" y="1500174"/>
            <a:ext cx="806906" cy="521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>
            <a:endCxn id="27" idx="1"/>
          </p:cNvCxnSpPr>
          <p:nvPr/>
        </p:nvCxnSpPr>
        <p:spPr>
          <a:xfrm rot="16200000" flipH="1">
            <a:off x="7322363" y="2464587"/>
            <a:ext cx="949782" cy="87834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>
            <a:endCxn id="22" idx="0"/>
          </p:cNvCxnSpPr>
          <p:nvPr/>
        </p:nvCxnSpPr>
        <p:spPr>
          <a:xfrm rot="16200000" flipH="1">
            <a:off x="6929454" y="3857628"/>
            <a:ext cx="857256" cy="42862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>
            <a:endCxn id="24" idx="2"/>
          </p:cNvCxnSpPr>
          <p:nvPr/>
        </p:nvCxnSpPr>
        <p:spPr>
          <a:xfrm>
            <a:off x="5643570" y="1071546"/>
            <a:ext cx="1000132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>
            <a:endCxn id="31" idx="1"/>
          </p:cNvCxnSpPr>
          <p:nvPr/>
        </p:nvCxnSpPr>
        <p:spPr>
          <a:xfrm rot="16200000" flipH="1">
            <a:off x="4393405" y="2964653"/>
            <a:ext cx="735468" cy="521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57 Conector recto"/>
          <p:cNvCxnSpPr>
            <a:stCxn id="27" idx="4"/>
            <a:endCxn id="22" idx="7"/>
          </p:cNvCxnSpPr>
          <p:nvPr/>
        </p:nvCxnSpPr>
        <p:spPr>
          <a:xfrm rot="5400000">
            <a:off x="7459955" y="3715033"/>
            <a:ext cx="1040855" cy="61391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58 Conector recto"/>
          <p:cNvCxnSpPr>
            <a:endCxn id="42" idx="1"/>
          </p:cNvCxnSpPr>
          <p:nvPr/>
        </p:nvCxnSpPr>
        <p:spPr>
          <a:xfrm>
            <a:off x="6072198" y="4572008"/>
            <a:ext cx="399037" cy="32759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64 Conector recto"/>
          <p:cNvCxnSpPr/>
          <p:nvPr/>
        </p:nvCxnSpPr>
        <p:spPr>
          <a:xfrm rot="16200000" flipH="1">
            <a:off x="3964777" y="3607595"/>
            <a:ext cx="735468" cy="521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recto"/>
          <p:cNvCxnSpPr>
            <a:stCxn id="14" idx="4"/>
          </p:cNvCxnSpPr>
          <p:nvPr/>
        </p:nvCxnSpPr>
        <p:spPr>
          <a:xfrm rot="16200000" flipH="1">
            <a:off x="2759855" y="4045747"/>
            <a:ext cx="919170" cy="27622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66 Conector recto"/>
          <p:cNvCxnSpPr>
            <a:endCxn id="14" idx="7"/>
          </p:cNvCxnSpPr>
          <p:nvPr/>
        </p:nvCxnSpPr>
        <p:spPr>
          <a:xfrm rot="5400000">
            <a:off x="2779923" y="2974177"/>
            <a:ext cx="908627" cy="1037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recto"/>
          <p:cNvCxnSpPr/>
          <p:nvPr/>
        </p:nvCxnSpPr>
        <p:spPr>
          <a:xfrm rot="16200000" flipH="1">
            <a:off x="803645" y="2946793"/>
            <a:ext cx="1071570" cy="32147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68 Conector recto"/>
          <p:cNvCxnSpPr>
            <a:stCxn id="18" idx="3"/>
            <a:endCxn id="26" idx="1"/>
          </p:cNvCxnSpPr>
          <p:nvPr/>
        </p:nvCxnSpPr>
        <p:spPr>
          <a:xfrm rot="5400000">
            <a:off x="535754" y="1300820"/>
            <a:ext cx="848753" cy="87801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78 Conector recto"/>
          <p:cNvCxnSpPr>
            <a:endCxn id="41" idx="1"/>
          </p:cNvCxnSpPr>
          <p:nvPr/>
        </p:nvCxnSpPr>
        <p:spPr>
          <a:xfrm>
            <a:off x="4643438" y="4857760"/>
            <a:ext cx="735468" cy="5211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79 Conector recto"/>
          <p:cNvCxnSpPr>
            <a:endCxn id="36" idx="2"/>
          </p:cNvCxnSpPr>
          <p:nvPr/>
        </p:nvCxnSpPr>
        <p:spPr>
          <a:xfrm flipV="1">
            <a:off x="7643834" y="4715446"/>
            <a:ext cx="714380" cy="708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83 Conector recto"/>
          <p:cNvCxnSpPr>
            <a:endCxn id="16" idx="0"/>
          </p:cNvCxnSpPr>
          <p:nvPr/>
        </p:nvCxnSpPr>
        <p:spPr>
          <a:xfrm rot="16200000" flipH="1">
            <a:off x="1750199" y="4036223"/>
            <a:ext cx="1071570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84 Conector recto"/>
          <p:cNvCxnSpPr/>
          <p:nvPr/>
        </p:nvCxnSpPr>
        <p:spPr>
          <a:xfrm rot="5400000">
            <a:off x="3679025" y="5179231"/>
            <a:ext cx="857256" cy="35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16200000" flipH="1">
            <a:off x="785786" y="5000636"/>
            <a:ext cx="1357322" cy="2143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86 Conector recto"/>
          <p:cNvCxnSpPr>
            <a:endCxn id="16" idx="0"/>
          </p:cNvCxnSpPr>
          <p:nvPr/>
        </p:nvCxnSpPr>
        <p:spPr>
          <a:xfrm>
            <a:off x="1500166" y="4429132"/>
            <a:ext cx="928694" cy="28575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87 Conector recto"/>
          <p:cNvCxnSpPr>
            <a:stCxn id="16" idx="2"/>
          </p:cNvCxnSpPr>
          <p:nvPr/>
        </p:nvCxnSpPr>
        <p:spPr>
          <a:xfrm rot="10800000" flipV="1">
            <a:off x="571472" y="4857760"/>
            <a:ext cx="1714512" cy="51436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94 Conector recto"/>
          <p:cNvCxnSpPr>
            <a:endCxn id="13" idx="2"/>
          </p:cNvCxnSpPr>
          <p:nvPr/>
        </p:nvCxnSpPr>
        <p:spPr>
          <a:xfrm>
            <a:off x="2571736" y="1000108"/>
            <a:ext cx="785818" cy="2143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95 Conector recto"/>
          <p:cNvCxnSpPr>
            <a:stCxn id="23" idx="7"/>
            <a:endCxn id="35" idx="4"/>
          </p:cNvCxnSpPr>
          <p:nvPr/>
        </p:nvCxnSpPr>
        <p:spPr>
          <a:xfrm rot="5400000" flipH="1" flipV="1">
            <a:off x="5924037" y="3750753"/>
            <a:ext cx="755103" cy="39959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96 Conector recto"/>
          <p:cNvCxnSpPr>
            <a:stCxn id="31" idx="4"/>
            <a:endCxn id="23" idx="1"/>
          </p:cNvCxnSpPr>
          <p:nvPr/>
        </p:nvCxnSpPr>
        <p:spPr>
          <a:xfrm rot="16200000" flipH="1">
            <a:off x="5180066" y="3608437"/>
            <a:ext cx="612227" cy="82710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97 Conector recto"/>
          <p:cNvCxnSpPr/>
          <p:nvPr/>
        </p:nvCxnSpPr>
        <p:spPr>
          <a:xfrm rot="5400000">
            <a:off x="4536281" y="3778267"/>
            <a:ext cx="615146" cy="40083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98 Conector recto"/>
          <p:cNvCxnSpPr>
            <a:endCxn id="17" idx="7"/>
          </p:cNvCxnSpPr>
          <p:nvPr/>
        </p:nvCxnSpPr>
        <p:spPr>
          <a:xfrm rot="5400000">
            <a:off x="4315840" y="1714488"/>
            <a:ext cx="1113417" cy="6847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104 Conector recto"/>
          <p:cNvCxnSpPr/>
          <p:nvPr/>
        </p:nvCxnSpPr>
        <p:spPr>
          <a:xfrm>
            <a:off x="1571604" y="1285860"/>
            <a:ext cx="1428760" cy="5000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105 Conector recto"/>
          <p:cNvCxnSpPr/>
          <p:nvPr/>
        </p:nvCxnSpPr>
        <p:spPr>
          <a:xfrm flipV="1">
            <a:off x="3571868" y="1285860"/>
            <a:ext cx="1285884" cy="7143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106 Conector recto"/>
          <p:cNvCxnSpPr/>
          <p:nvPr/>
        </p:nvCxnSpPr>
        <p:spPr>
          <a:xfrm>
            <a:off x="785786" y="3357562"/>
            <a:ext cx="500066" cy="35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107 Conector recto"/>
          <p:cNvCxnSpPr/>
          <p:nvPr/>
        </p:nvCxnSpPr>
        <p:spPr>
          <a:xfrm rot="10800000">
            <a:off x="500034" y="571480"/>
            <a:ext cx="857256" cy="57150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113 Conector recto"/>
          <p:cNvCxnSpPr>
            <a:endCxn id="28" idx="0"/>
          </p:cNvCxnSpPr>
          <p:nvPr/>
        </p:nvCxnSpPr>
        <p:spPr>
          <a:xfrm rot="5400000">
            <a:off x="1980956" y="2591582"/>
            <a:ext cx="1071570" cy="74614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115 Conector recto"/>
          <p:cNvCxnSpPr/>
          <p:nvPr/>
        </p:nvCxnSpPr>
        <p:spPr>
          <a:xfrm rot="5400000">
            <a:off x="3143241" y="1529765"/>
            <a:ext cx="399037" cy="11328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120 Conector recto"/>
          <p:cNvCxnSpPr>
            <a:endCxn id="15" idx="2"/>
          </p:cNvCxnSpPr>
          <p:nvPr/>
        </p:nvCxnSpPr>
        <p:spPr>
          <a:xfrm>
            <a:off x="571472" y="2285992"/>
            <a:ext cx="428628" cy="14287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122 Elipse"/>
          <p:cNvSpPr/>
          <p:nvPr/>
        </p:nvSpPr>
        <p:spPr>
          <a:xfrm>
            <a:off x="3714744" y="428604"/>
            <a:ext cx="144000" cy="14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4" name="123 Elipse"/>
          <p:cNvSpPr/>
          <p:nvPr/>
        </p:nvSpPr>
        <p:spPr>
          <a:xfrm>
            <a:off x="4071934" y="857232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5" name="124 Conector recto"/>
          <p:cNvCxnSpPr>
            <a:endCxn id="124" idx="1"/>
          </p:cNvCxnSpPr>
          <p:nvPr/>
        </p:nvCxnSpPr>
        <p:spPr>
          <a:xfrm rot="16200000" flipH="1">
            <a:off x="3821901" y="607198"/>
            <a:ext cx="327599" cy="25616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126 Conector recto"/>
          <p:cNvCxnSpPr>
            <a:stCxn id="123" idx="4"/>
            <a:endCxn id="13" idx="0"/>
          </p:cNvCxnSpPr>
          <p:nvPr/>
        </p:nvCxnSpPr>
        <p:spPr>
          <a:xfrm rot="5400000">
            <a:off x="3394116" y="678918"/>
            <a:ext cx="498942" cy="2863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130 Conector recto"/>
          <p:cNvCxnSpPr>
            <a:endCxn id="7" idx="2"/>
          </p:cNvCxnSpPr>
          <p:nvPr/>
        </p:nvCxnSpPr>
        <p:spPr>
          <a:xfrm>
            <a:off x="4357686" y="1071546"/>
            <a:ext cx="500066" cy="357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132 Conector recto"/>
          <p:cNvCxnSpPr>
            <a:endCxn id="27" idx="2"/>
          </p:cNvCxnSpPr>
          <p:nvPr/>
        </p:nvCxnSpPr>
        <p:spPr>
          <a:xfrm>
            <a:off x="7215206" y="3429000"/>
            <a:ext cx="1000132" cy="56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133 Conector recto"/>
          <p:cNvCxnSpPr>
            <a:stCxn id="30" idx="3"/>
            <a:endCxn id="20" idx="7"/>
          </p:cNvCxnSpPr>
          <p:nvPr/>
        </p:nvCxnSpPr>
        <p:spPr>
          <a:xfrm rot="5400000">
            <a:off x="7173922" y="1693962"/>
            <a:ext cx="704753" cy="27724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134 Conector recto"/>
          <p:cNvCxnSpPr>
            <a:endCxn id="30" idx="2"/>
          </p:cNvCxnSpPr>
          <p:nvPr/>
        </p:nvCxnSpPr>
        <p:spPr>
          <a:xfrm>
            <a:off x="6858016" y="1214422"/>
            <a:ext cx="785818" cy="2148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143 Conector recto"/>
          <p:cNvCxnSpPr>
            <a:stCxn id="31" idx="0"/>
          </p:cNvCxnSpPr>
          <p:nvPr/>
        </p:nvCxnSpPr>
        <p:spPr>
          <a:xfrm rot="5400000" flipH="1" flipV="1">
            <a:off x="4986395" y="2800855"/>
            <a:ext cx="857255" cy="68478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144 Conector recto"/>
          <p:cNvCxnSpPr>
            <a:stCxn id="9" idx="6"/>
          </p:cNvCxnSpPr>
          <p:nvPr/>
        </p:nvCxnSpPr>
        <p:spPr>
          <a:xfrm flipV="1">
            <a:off x="4786314" y="4429133"/>
            <a:ext cx="1042541" cy="1071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147 Conector recto"/>
          <p:cNvCxnSpPr>
            <a:endCxn id="17" idx="3"/>
          </p:cNvCxnSpPr>
          <p:nvPr/>
        </p:nvCxnSpPr>
        <p:spPr>
          <a:xfrm flipV="1">
            <a:off x="3214678" y="2815649"/>
            <a:ext cx="1113417" cy="75622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148 Conector recto"/>
          <p:cNvCxnSpPr>
            <a:endCxn id="9" idx="1"/>
          </p:cNvCxnSpPr>
          <p:nvPr/>
        </p:nvCxnSpPr>
        <p:spPr>
          <a:xfrm>
            <a:off x="3143240" y="3714752"/>
            <a:ext cx="972336" cy="54370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153 Conector recto"/>
          <p:cNvCxnSpPr>
            <a:stCxn id="35" idx="7"/>
          </p:cNvCxnSpPr>
          <p:nvPr/>
        </p:nvCxnSpPr>
        <p:spPr>
          <a:xfrm rot="5400000" flipH="1" flipV="1">
            <a:off x="6309909" y="2572587"/>
            <a:ext cx="1119892" cy="63511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155 Conector recto"/>
          <p:cNvCxnSpPr>
            <a:endCxn id="5" idx="2"/>
          </p:cNvCxnSpPr>
          <p:nvPr/>
        </p:nvCxnSpPr>
        <p:spPr>
          <a:xfrm flipV="1">
            <a:off x="1285852" y="2178835"/>
            <a:ext cx="1500198" cy="2500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157 Conector recto"/>
          <p:cNvCxnSpPr>
            <a:stCxn id="28" idx="6"/>
            <a:endCxn id="14" idx="2"/>
          </p:cNvCxnSpPr>
          <p:nvPr/>
        </p:nvCxnSpPr>
        <p:spPr>
          <a:xfrm>
            <a:off x="2215670" y="3572438"/>
            <a:ext cx="722780" cy="89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160 CuadroTexto"/>
          <p:cNvSpPr txBox="1"/>
          <p:nvPr/>
        </p:nvSpPr>
        <p:spPr>
          <a:xfrm>
            <a:off x="285720" y="5786454"/>
            <a:ext cx="50006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CONSUMIDORES/AS CONVENCIONALES</a:t>
            </a:r>
            <a:endParaRPr lang="es-ES" b="1" dirty="0"/>
          </a:p>
        </p:txBody>
      </p:sp>
      <p:cxnSp>
        <p:nvCxnSpPr>
          <p:cNvPr id="163" name="162 Conector recto"/>
          <p:cNvCxnSpPr/>
          <p:nvPr/>
        </p:nvCxnSpPr>
        <p:spPr>
          <a:xfrm rot="5400000">
            <a:off x="2750331" y="5179231"/>
            <a:ext cx="1000132" cy="2143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165 Conector recto"/>
          <p:cNvCxnSpPr/>
          <p:nvPr/>
        </p:nvCxnSpPr>
        <p:spPr>
          <a:xfrm rot="5400000">
            <a:off x="2035951" y="5393545"/>
            <a:ext cx="785818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167 Conector recto"/>
          <p:cNvCxnSpPr/>
          <p:nvPr/>
        </p:nvCxnSpPr>
        <p:spPr>
          <a:xfrm>
            <a:off x="500034" y="5429264"/>
            <a:ext cx="500066" cy="35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168 Conector recto"/>
          <p:cNvCxnSpPr/>
          <p:nvPr/>
        </p:nvCxnSpPr>
        <p:spPr>
          <a:xfrm rot="5400000">
            <a:off x="7786710" y="5143512"/>
            <a:ext cx="1000132" cy="28575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169 Conector recto"/>
          <p:cNvCxnSpPr/>
          <p:nvPr/>
        </p:nvCxnSpPr>
        <p:spPr>
          <a:xfrm rot="10800000" flipV="1">
            <a:off x="4786314" y="5429264"/>
            <a:ext cx="571504" cy="35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170 Conector recto"/>
          <p:cNvCxnSpPr/>
          <p:nvPr/>
        </p:nvCxnSpPr>
        <p:spPr>
          <a:xfrm rot="5400000">
            <a:off x="7000892" y="5214950"/>
            <a:ext cx="1000132" cy="14287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173 Conector recto"/>
          <p:cNvCxnSpPr>
            <a:stCxn id="42" idx="4"/>
          </p:cNvCxnSpPr>
          <p:nvPr/>
        </p:nvCxnSpPr>
        <p:spPr>
          <a:xfrm rot="5400000">
            <a:off x="6179357" y="5393547"/>
            <a:ext cx="642942" cy="142872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179 Conector recto"/>
          <p:cNvCxnSpPr>
            <a:endCxn id="22" idx="1"/>
          </p:cNvCxnSpPr>
          <p:nvPr/>
        </p:nvCxnSpPr>
        <p:spPr>
          <a:xfrm rot="16200000" flipH="1">
            <a:off x="6465107" y="3536156"/>
            <a:ext cx="1041979" cy="97054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183 Elipse"/>
          <p:cNvSpPr/>
          <p:nvPr/>
        </p:nvSpPr>
        <p:spPr>
          <a:xfrm>
            <a:off x="428596" y="4357694"/>
            <a:ext cx="285752" cy="2857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5" name="184 Conector recto"/>
          <p:cNvCxnSpPr>
            <a:endCxn id="43" idx="1"/>
          </p:cNvCxnSpPr>
          <p:nvPr/>
        </p:nvCxnSpPr>
        <p:spPr>
          <a:xfrm rot="16200000" flipH="1">
            <a:off x="142844" y="2714620"/>
            <a:ext cx="949782" cy="925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185 Conector recto"/>
          <p:cNvCxnSpPr>
            <a:endCxn id="11" idx="2"/>
          </p:cNvCxnSpPr>
          <p:nvPr/>
        </p:nvCxnSpPr>
        <p:spPr>
          <a:xfrm rot="5400000" flipH="1" flipV="1">
            <a:off x="660770" y="4089802"/>
            <a:ext cx="464347" cy="3571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186 Conector recto"/>
          <p:cNvCxnSpPr>
            <a:endCxn id="40" idx="0"/>
          </p:cNvCxnSpPr>
          <p:nvPr/>
        </p:nvCxnSpPr>
        <p:spPr>
          <a:xfrm rot="5400000">
            <a:off x="178844" y="4964074"/>
            <a:ext cx="713256" cy="72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190 Conector recto"/>
          <p:cNvCxnSpPr>
            <a:stCxn id="123" idx="2"/>
          </p:cNvCxnSpPr>
          <p:nvPr/>
        </p:nvCxnSpPr>
        <p:spPr>
          <a:xfrm rot="10800000" flipV="1">
            <a:off x="2500298" y="500604"/>
            <a:ext cx="1214446" cy="42806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102 CuadroTexto"/>
          <p:cNvSpPr txBox="1"/>
          <p:nvPr/>
        </p:nvSpPr>
        <p:spPr>
          <a:xfrm>
            <a:off x="5429256" y="5786454"/>
            <a:ext cx="3357586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FF0000"/>
                </a:solidFill>
              </a:rPr>
              <a:t>CONSUMIDORES/AS RESPONSABLES</a:t>
            </a:r>
            <a:endParaRPr lang="es-ES" sz="1600" b="1" dirty="0">
              <a:solidFill>
                <a:srgbClr val="FF0000"/>
              </a:solidFill>
            </a:endParaRPr>
          </a:p>
        </p:txBody>
      </p:sp>
      <p:cxnSp>
        <p:nvCxnSpPr>
          <p:cNvPr id="110" name="109 Conector recto"/>
          <p:cNvCxnSpPr>
            <a:endCxn id="22" idx="2"/>
          </p:cNvCxnSpPr>
          <p:nvPr/>
        </p:nvCxnSpPr>
        <p:spPr>
          <a:xfrm flipV="1">
            <a:off x="6643702" y="4643446"/>
            <a:ext cx="785818" cy="35662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111 Conector recto"/>
          <p:cNvCxnSpPr>
            <a:endCxn id="20" idx="2"/>
          </p:cNvCxnSpPr>
          <p:nvPr/>
        </p:nvCxnSpPr>
        <p:spPr>
          <a:xfrm>
            <a:off x="6429388" y="1857364"/>
            <a:ext cx="714380" cy="42862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114 Conector recto"/>
          <p:cNvCxnSpPr>
            <a:stCxn id="34" idx="5"/>
            <a:endCxn id="35" idx="0"/>
          </p:cNvCxnSpPr>
          <p:nvPr/>
        </p:nvCxnSpPr>
        <p:spPr>
          <a:xfrm rot="16200000" flipH="1">
            <a:off x="5659606" y="2587218"/>
            <a:ext cx="1591600" cy="9196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119 Conector recto"/>
          <p:cNvCxnSpPr>
            <a:endCxn id="19" idx="0"/>
          </p:cNvCxnSpPr>
          <p:nvPr/>
        </p:nvCxnSpPr>
        <p:spPr>
          <a:xfrm rot="5400000">
            <a:off x="6746608" y="2826028"/>
            <a:ext cx="928694" cy="13437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125 Conector recto"/>
          <p:cNvCxnSpPr>
            <a:stCxn id="31" idx="6"/>
          </p:cNvCxnSpPr>
          <p:nvPr/>
        </p:nvCxnSpPr>
        <p:spPr>
          <a:xfrm flipV="1">
            <a:off x="5144628" y="3500439"/>
            <a:ext cx="1255169" cy="14343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1 Título"/>
          <p:cNvSpPr>
            <a:spLocks noGrp="1"/>
          </p:cNvSpPr>
          <p:nvPr>
            <p:ph type="title"/>
          </p:nvPr>
        </p:nvSpPr>
        <p:spPr>
          <a:xfrm>
            <a:off x="0" y="-71462"/>
            <a:ext cx="9144000" cy="654050"/>
          </a:xfrm>
        </p:spPr>
        <p:txBody>
          <a:bodyPr>
            <a:normAutofit/>
          </a:bodyPr>
          <a:lstStyle/>
          <a:p>
            <a:pPr eaLnBrk="1" hangingPunct="1"/>
            <a:r>
              <a:rPr lang="es-ES" sz="3000" b="1" dirty="0" smtClean="0">
                <a:solidFill>
                  <a:srgbClr val="FF0000"/>
                </a:solidFill>
                <a:ea typeface="ＭＳ Ｐゴシック" pitchFamily="34" charset="-128"/>
              </a:rPr>
              <a:t>LA ESS: CÓMO LA QUEREMOS</a:t>
            </a:r>
            <a:endParaRPr lang="es-ES" sz="3000" dirty="0" smtClean="0">
              <a:ea typeface="ＭＳ Ｐゴシック" pitchFamily="34" charset="-128"/>
            </a:endParaRPr>
          </a:p>
        </p:txBody>
      </p:sp>
      <p:sp>
        <p:nvSpPr>
          <p:cNvPr id="111" name="1 Título"/>
          <p:cNvSpPr txBox="1">
            <a:spLocks/>
          </p:cNvSpPr>
          <p:nvPr/>
        </p:nvSpPr>
        <p:spPr>
          <a:xfrm>
            <a:off x="0" y="6203950"/>
            <a:ext cx="9144000" cy="654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ＭＳ Ｐゴシック" pitchFamily="34" charset="-128"/>
                <a:cs typeface="+mj-cs"/>
              </a:rPr>
              <a:t>¡ARTICULANDO UN MERCADO SOCIAL ALTERNATIVO!</a:t>
            </a: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296863"/>
          </a:xfrm>
        </p:spPr>
        <p:txBody>
          <a:bodyPr>
            <a:noAutofit/>
          </a:bodyPr>
          <a:lstStyle/>
          <a:p>
            <a:pPr eaLnBrk="1" hangingPunct="1"/>
            <a:r>
              <a:rPr lang="ca-ES" sz="3000" b="1" dirty="0" smtClean="0">
                <a:solidFill>
                  <a:srgbClr val="FF0000"/>
                </a:solidFill>
              </a:rPr>
              <a:t>ECONOMÍA SOCIAL Y SOLIDARIA Y CICLO ECONÓMICO</a:t>
            </a:r>
            <a:endParaRPr lang="es-ES" sz="3000" b="1" dirty="0" smtClean="0">
              <a:solidFill>
                <a:srgbClr val="FF0000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357554" y="1357298"/>
            <a:ext cx="2089150" cy="17158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2000" b="1" dirty="0" smtClean="0">
                <a:latin typeface="Calibri" pitchFamily="34" charset="0"/>
              </a:rPr>
              <a:t>Trabajo</a:t>
            </a:r>
          </a:p>
          <a:p>
            <a:pPr algn="ctr">
              <a:spcBef>
                <a:spcPts val="300"/>
              </a:spcBef>
            </a:pPr>
            <a:r>
              <a:rPr lang="es-ES" sz="2000" b="1" dirty="0" smtClean="0">
                <a:latin typeface="Calibri" pitchFamily="34" charset="0"/>
              </a:rPr>
              <a:t>cooperativo</a:t>
            </a:r>
            <a:endParaRPr lang="es-ES" sz="2000" b="1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sz="1400" dirty="0">
                <a:latin typeface="Calibri" pitchFamily="34" charset="0"/>
              </a:rPr>
              <a:t>(</a:t>
            </a:r>
            <a:r>
              <a:rPr lang="es-ES" sz="1400" dirty="0" err="1">
                <a:latin typeface="Calibri" pitchFamily="34" charset="0"/>
              </a:rPr>
              <a:t>coop</a:t>
            </a:r>
            <a:r>
              <a:rPr lang="es-ES" sz="1400" dirty="0">
                <a:latin typeface="Calibri" pitchFamily="34" charset="0"/>
              </a:rPr>
              <a:t>. de </a:t>
            </a:r>
            <a:r>
              <a:rPr lang="es-ES" sz="1400" dirty="0" smtClean="0">
                <a:latin typeface="Calibri" pitchFamily="34" charset="0"/>
              </a:rPr>
              <a:t>trabajo, </a:t>
            </a:r>
            <a:r>
              <a:rPr lang="es-ES" sz="1400" dirty="0" err="1">
                <a:latin typeface="Calibri" pitchFamily="34" charset="0"/>
              </a:rPr>
              <a:t>slab</a:t>
            </a:r>
            <a:r>
              <a:rPr lang="es-ES" sz="1400" dirty="0">
                <a:latin typeface="Calibri" pitchFamily="34" charset="0"/>
              </a:rPr>
              <a:t>, </a:t>
            </a:r>
            <a:r>
              <a:rPr lang="es-ES" sz="1400" dirty="0" smtClean="0">
                <a:latin typeface="Calibri" pitchFamily="34" charset="0"/>
              </a:rPr>
              <a:t>asociaciones</a:t>
            </a:r>
            <a:r>
              <a:rPr lang="es-ES" sz="1400" dirty="0">
                <a:latin typeface="Calibri" pitchFamily="34" charset="0"/>
              </a:rPr>
              <a:t>, </a:t>
            </a:r>
            <a:r>
              <a:rPr lang="es-ES" sz="1400" dirty="0" smtClean="0">
                <a:latin typeface="Calibri" pitchFamily="34" charset="0"/>
              </a:rPr>
              <a:t>trabajo colaborativo por </a:t>
            </a:r>
            <a:r>
              <a:rPr lang="es-ES" sz="1400" dirty="0">
                <a:latin typeface="Calibri" pitchFamily="34" charset="0"/>
              </a:rPr>
              <a:t>internet…)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43042" y="4286256"/>
            <a:ext cx="1700209" cy="1846659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libri" pitchFamily="34" charset="0"/>
              </a:rPr>
              <a:t>Finanzas éticas </a:t>
            </a:r>
            <a:endParaRPr lang="es-ES" b="1" dirty="0">
              <a:latin typeface="Calibri" pitchFamily="34" charset="0"/>
            </a:endParaRPr>
          </a:p>
          <a:p>
            <a:pPr algn="ctr"/>
            <a:r>
              <a:rPr lang="es-ES" sz="1600" dirty="0" smtClean="0">
                <a:latin typeface="Calibri" pitchFamily="34" charset="0"/>
              </a:rPr>
              <a:t>(banca ética, comunidades autofinanciadas, inversión socialmente responsable…)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571868" y="4286256"/>
            <a:ext cx="1785950" cy="243143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Calibri" pitchFamily="34" charset="0"/>
              </a:rPr>
              <a:t>Consumo responsable</a:t>
            </a:r>
          </a:p>
          <a:p>
            <a:pPr algn="ctr"/>
            <a:r>
              <a:rPr lang="es-ES" sz="1600" dirty="0" smtClean="0">
                <a:latin typeface="Calibri" pitchFamily="34" charset="0"/>
              </a:rPr>
              <a:t>(prácticas </a:t>
            </a:r>
            <a:r>
              <a:rPr lang="es-ES" sz="1600" dirty="0">
                <a:latin typeface="Calibri" pitchFamily="34" charset="0"/>
              </a:rPr>
              <a:t>de </a:t>
            </a:r>
            <a:r>
              <a:rPr lang="es-ES" sz="1600" dirty="0" smtClean="0">
                <a:latin typeface="Calibri" pitchFamily="34" charset="0"/>
              </a:rPr>
              <a:t>consumo </a:t>
            </a:r>
            <a:r>
              <a:rPr lang="es-ES" sz="1600" dirty="0">
                <a:latin typeface="Calibri" pitchFamily="34" charset="0"/>
              </a:rPr>
              <a:t>responsable: </a:t>
            </a:r>
            <a:r>
              <a:rPr lang="es-ES" sz="1600" dirty="0" smtClean="0">
                <a:latin typeface="Calibri" pitchFamily="34" charset="0"/>
              </a:rPr>
              <a:t>personas</a:t>
            </a:r>
            <a:r>
              <a:rPr lang="es-ES" sz="1600" dirty="0">
                <a:latin typeface="Calibri" pitchFamily="34" charset="0"/>
              </a:rPr>
              <a:t>, </a:t>
            </a:r>
            <a:r>
              <a:rPr lang="es-ES" sz="1600" dirty="0" smtClean="0">
                <a:latin typeface="Calibri" pitchFamily="34" charset="0"/>
              </a:rPr>
              <a:t>empresas</a:t>
            </a:r>
            <a:r>
              <a:rPr lang="es-ES" sz="1600" dirty="0">
                <a:latin typeface="Calibri" pitchFamily="34" charset="0"/>
              </a:rPr>
              <a:t>, </a:t>
            </a:r>
            <a:r>
              <a:rPr lang="es-ES" sz="1600" dirty="0" smtClean="0">
                <a:latin typeface="Calibri" pitchFamily="34" charset="0"/>
              </a:rPr>
              <a:t>entidades </a:t>
            </a:r>
            <a:r>
              <a:rPr lang="es-ES" sz="1600" dirty="0">
                <a:latin typeface="Calibri" pitchFamily="34" charset="0"/>
              </a:rPr>
              <a:t>y</a:t>
            </a:r>
            <a:r>
              <a:rPr lang="es-ES" sz="1600" dirty="0" smtClean="0">
                <a:latin typeface="Calibri" pitchFamily="34" charset="0"/>
              </a:rPr>
              <a:t> administraciones</a:t>
            </a:r>
            <a:r>
              <a:rPr lang="es-ES" sz="1600" dirty="0">
                <a:latin typeface="Calibri" pitchFamily="34" charset="0"/>
              </a:rPr>
              <a:t>)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786578" y="1714488"/>
            <a:ext cx="2089150" cy="19383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latin typeface="Calibri" pitchFamily="34" charset="0"/>
              </a:rPr>
              <a:t>Comercialización </a:t>
            </a:r>
            <a:r>
              <a:rPr lang="es-ES" sz="2000" b="1" dirty="0">
                <a:latin typeface="Calibri" pitchFamily="34" charset="0"/>
              </a:rPr>
              <a:t>justa</a:t>
            </a:r>
          </a:p>
          <a:p>
            <a:pPr algn="ctr">
              <a:spcBef>
                <a:spcPct val="50000"/>
              </a:spcBef>
            </a:pPr>
            <a:r>
              <a:rPr lang="es-ES" sz="1600" dirty="0" smtClean="0">
                <a:latin typeface="Calibri" pitchFamily="34" charset="0"/>
              </a:rPr>
              <a:t>(tiendas </a:t>
            </a:r>
            <a:r>
              <a:rPr lang="es-ES" sz="1600" dirty="0">
                <a:latin typeface="Calibri" pitchFamily="34" charset="0"/>
              </a:rPr>
              <a:t>de </a:t>
            </a:r>
            <a:r>
              <a:rPr lang="es-ES" sz="1600" dirty="0" smtClean="0">
                <a:latin typeface="Calibri" pitchFamily="34" charset="0"/>
              </a:rPr>
              <a:t>comercio justo, </a:t>
            </a:r>
            <a:r>
              <a:rPr lang="es-ES" sz="1600" dirty="0" err="1" smtClean="0">
                <a:latin typeface="Calibri" pitchFamily="34" charset="0"/>
              </a:rPr>
              <a:t>coop</a:t>
            </a:r>
            <a:r>
              <a:rPr lang="es-ES" sz="1600" dirty="0" smtClean="0">
                <a:latin typeface="Calibri" pitchFamily="34" charset="0"/>
              </a:rPr>
              <a:t> de consumo y servicios</a:t>
            </a:r>
            <a:r>
              <a:rPr lang="es-ES" sz="1600" dirty="0">
                <a:latin typeface="Calibri" pitchFamily="34" charset="0"/>
              </a:rPr>
              <a:t>…)</a:t>
            </a:r>
          </a:p>
          <a:p>
            <a:pPr algn="ctr">
              <a:spcBef>
                <a:spcPct val="50000"/>
              </a:spcBef>
            </a:pPr>
            <a:endParaRPr lang="es-ES" sz="1600" dirty="0">
              <a:latin typeface="Calibri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2844" y="1928802"/>
            <a:ext cx="2089150" cy="176971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latin typeface="Calibri" pitchFamily="34" charset="0"/>
              </a:rPr>
              <a:t>Gestión participativa de los comunes</a:t>
            </a:r>
            <a:endParaRPr lang="es-ES" sz="2000" b="1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sz="1400" dirty="0" smtClean="0">
                <a:latin typeface="Calibri" pitchFamily="34" charset="0"/>
              </a:rPr>
              <a:t>(asambleas comunitarias, comunidades de usuarios…)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643570" y="4143380"/>
            <a:ext cx="1571636" cy="2539157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latin typeface="Calibri" pitchFamily="34" charset="0"/>
              </a:rPr>
              <a:t>Distribución solidaria</a:t>
            </a:r>
            <a:endParaRPr lang="es-ES" sz="2000" b="1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sz="1400" dirty="0" smtClean="0">
                <a:latin typeface="Calibri" pitchFamily="34" charset="0"/>
              </a:rPr>
              <a:t>(fondos de solidaridad </a:t>
            </a:r>
            <a:r>
              <a:rPr lang="es-ES" sz="1400" dirty="0" err="1" smtClean="0">
                <a:latin typeface="Calibri" pitchFamily="34" charset="0"/>
              </a:rPr>
              <a:t>intercooperativa</a:t>
            </a:r>
            <a:r>
              <a:rPr lang="es-ES" sz="1400" dirty="0" smtClean="0">
                <a:latin typeface="Calibri" pitchFamily="34" charset="0"/>
              </a:rPr>
              <a:t>, presupuestos participativos…)</a:t>
            </a:r>
          </a:p>
          <a:p>
            <a:pPr algn="ctr">
              <a:spcBef>
                <a:spcPct val="50000"/>
              </a:spcBef>
            </a:pPr>
            <a:endParaRPr lang="es-ES" sz="1400" dirty="0" smtClean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s-ES" sz="1400" dirty="0" smtClean="0">
              <a:latin typeface="Calibri" pitchFamily="34" charset="0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2357422" y="2214554"/>
            <a:ext cx="785810" cy="7143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/>
          <p:nvPr/>
        </p:nvCxnSpPr>
        <p:spPr>
          <a:xfrm>
            <a:off x="5572132" y="2285992"/>
            <a:ext cx="1071570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 rot="5400000">
            <a:off x="7072330" y="4143380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 rot="10800000" flipV="1">
            <a:off x="5143504" y="3214684"/>
            <a:ext cx="1571636" cy="100013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rot="10800000" flipV="1">
            <a:off x="2857488" y="2857496"/>
            <a:ext cx="3714776" cy="12858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rot="5400000" flipH="1" flipV="1">
            <a:off x="2107389" y="3036091"/>
            <a:ext cx="142876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 Box 3"/>
          <p:cNvSpPr txBox="1">
            <a:spLocks noChangeArrowheads="1"/>
          </p:cNvSpPr>
          <p:nvPr/>
        </p:nvSpPr>
        <p:spPr bwMode="auto">
          <a:xfrm rot="19800000">
            <a:off x="4661328" y="3438219"/>
            <a:ext cx="196570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latin typeface="Calibri" pitchFamily="34" charset="0"/>
              </a:rPr>
              <a:t>Monedas comunitarias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 rot="20400000">
            <a:off x="2920082" y="3424789"/>
            <a:ext cx="2038807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latin typeface="Calibri" pitchFamily="34" charset="0"/>
              </a:rPr>
              <a:t>Monedas comunitarias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 rot="17400000">
            <a:off x="6751724" y="4537075"/>
            <a:ext cx="196570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latin typeface="Calibri" pitchFamily="34" charset="0"/>
              </a:rPr>
              <a:t>Monedas comunitarias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 rot="18000000">
            <a:off x="1678568" y="3203098"/>
            <a:ext cx="196570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400" b="1" dirty="0" smtClean="0">
                <a:latin typeface="Calibri" pitchFamily="34" charset="0"/>
              </a:rPr>
              <a:t>Monedas comunitarias</a:t>
            </a:r>
            <a:endParaRPr lang="es-ES" sz="14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t0.gstatic.com/images?q=tbn:ANd9GcRJ4Qa8yajB2veTz50_Y0gGd67tXvxljkPqOzWrmOXU8PoRS27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71612"/>
            <a:ext cx="3322333" cy="4429156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-32" y="-24"/>
            <a:ext cx="9144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0000"/>
                </a:solidFill>
                <a:ea typeface="ＭＳ Ｐゴシック" pitchFamily="34" charset="-128"/>
              </a:rPr>
              <a:t>DE TAL PLACENTA, TAL EMBRIÓN… </a:t>
            </a:r>
            <a:endParaRPr lang="es-ES" b="1" dirty="0" smtClean="0">
              <a:solidFill>
                <a:srgbClr val="FF0000"/>
              </a:solidFill>
              <a:ea typeface="ＭＳ Ｐゴシック" pitchFamily="34" charset="-128"/>
            </a:endParaRPr>
          </a:p>
          <a:p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1571604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500034" y="2071678"/>
            <a:ext cx="235745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Conciencia de sector </a:t>
            </a:r>
          </a:p>
          <a:p>
            <a:pPr algn="ctr"/>
            <a:r>
              <a:rPr lang="es-ES" dirty="0" smtClean="0"/>
              <a:t>y de alternativa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28596" y="3214686"/>
            <a:ext cx="235745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Movimiento de economía solidaria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3643306" y="6140255"/>
            <a:ext cx="235745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Alianzas contra el neoliberalismo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3500430" y="785794"/>
            <a:ext cx="235745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Modelo propio de gestión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643702" y="2928934"/>
            <a:ext cx="235745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Grupos cooperativos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715140" y="2071678"/>
            <a:ext cx="235745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Desarrollo endógeno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643702" y="3929066"/>
            <a:ext cx="235745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err="1" smtClean="0"/>
              <a:t>Territorialización</a:t>
            </a:r>
            <a:r>
              <a:rPr lang="es-ES" dirty="0" smtClean="0"/>
              <a:t> de la ESS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85720" y="4345552"/>
            <a:ext cx="235745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Sujeto cooperativo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14348" y="5000636"/>
            <a:ext cx="2357454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Triple rol económico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500826" y="5929330"/>
            <a:ext cx="235745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Políticas públicas favorables</a:t>
            </a:r>
            <a:endParaRPr lang="es-ES" dirty="0"/>
          </a:p>
        </p:txBody>
      </p:sp>
      <p:cxnSp>
        <p:nvCxnSpPr>
          <p:cNvPr id="19" name="18 Conector recto de flecha"/>
          <p:cNvCxnSpPr>
            <a:stCxn id="9" idx="3"/>
          </p:cNvCxnSpPr>
          <p:nvPr/>
        </p:nvCxnSpPr>
        <p:spPr>
          <a:xfrm flipV="1">
            <a:off x="2786050" y="3500438"/>
            <a:ext cx="2428892" cy="374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>
            <a:off x="2857488" y="2466282"/>
            <a:ext cx="2286016" cy="8198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rot="10800000" flipV="1">
            <a:off x="5572132" y="3143248"/>
            <a:ext cx="1071570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 de flecha"/>
          <p:cNvCxnSpPr/>
          <p:nvPr/>
        </p:nvCxnSpPr>
        <p:spPr>
          <a:xfrm rot="5400000" flipH="1" flipV="1">
            <a:off x="4036215" y="5179231"/>
            <a:ext cx="1785950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 de flecha"/>
          <p:cNvCxnSpPr>
            <a:stCxn id="17" idx="1"/>
          </p:cNvCxnSpPr>
          <p:nvPr/>
        </p:nvCxnSpPr>
        <p:spPr>
          <a:xfrm rot="10800000">
            <a:off x="5572132" y="4000504"/>
            <a:ext cx="928694" cy="225199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recto de flecha"/>
          <p:cNvCxnSpPr>
            <a:stCxn id="15" idx="3"/>
          </p:cNvCxnSpPr>
          <p:nvPr/>
        </p:nvCxnSpPr>
        <p:spPr>
          <a:xfrm flipV="1">
            <a:off x="2643174" y="4071942"/>
            <a:ext cx="2071702" cy="4582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 rot="16200000" flipH="1">
            <a:off x="4357686" y="1643050"/>
            <a:ext cx="1428760" cy="10001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38 Conector recto de flecha"/>
          <p:cNvCxnSpPr/>
          <p:nvPr/>
        </p:nvCxnSpPr>
        <p:spPr>
          <a:xfrm rot="10800000">
            <a:off x="5429256" y="3500438"/>
            <a:ext cx="1214446" cy="7858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40 Conector recto de flecha"/>
          <p:cNvCxnSpPr/>
          <p:nvPr/>
        </p:nvCxnSpPr>
        <p:spPr>
          <a:xfrm rot="10800000" flipV="1">
            <a:off x="5857884" y="2285992"/>
            <a:ext cx="857256" cy="7858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 de flecha"/>
          <p:cNvCxnSpPr>
            <a:stCxn id="16" idx="3"/>
          </p:cNvCxnSpPr>
          <p:nvPr/>
        </p:nvCxnSpPr>
        <p:spPr>
          <a:xfrm flipV="1">
            <a:off x="3071802" y="4000504"/>
            <a:ext cx="1857388" cy="118479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0957"/>
            <a:ext cx="9144000" cy="6048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" sz="3200" b="1" dirty="0" smtClean="0">
                <a:solidFill>
                  <a:srgbClr val="FF0000"/>
                </a:solidFill>
              </a:rPr>
              <a:t>… QUE PODEMOS LLAMAR </a:t>
            </a:r>
            <a:br>
              <a:rPr lang="es-ES" sz="3200" b="1" dirty="0" smtClean="0">
                <a:solidFill>
                  <a:srgbClr val="FF0000"/>
                </a:solidFill>
              </a:rPr>
            </a:br>
            <a:r>
              <a:rPr lang="es-ES" sz="3200" b="1" dirty="0" smtClean="0">
                <a:solidFill>
                  <a:srgbClr val="FF0000"/>
                </a:solidFill>
              </a:rPr>
              <a:t>ECONOMÍA SOCIAL Y SOLIDARIA (ESS)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571535" y="1357313"/>
            <a:ext cx="8929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42900"/>
            <a:r>
              <a:rPr lang="es-ES" sz="2000" dirty="0" smtClean="0">
                <a:latin typeface="Calibri" pitchFamily="34" charset="0"/>
              </a:rPr>
              <a:t>Conjunto de prácticas económicas que</a:t>
            </a:r>
            <a:r>
              <a:rPr lang="es-ES" sz="2000" dirty="0">
                <a:latin typeface="Calibri" pitchFamily="34" charset="0"/>
              </a:rPr>
              <a:t>:</a:t>
            </a:r>
          </a:p>
          <a:p>
            <a:pPr indent="-342900">
              <a:spcBef>
                <a:spcPct val="20000"/>
              </a:spcBef>
              <a:buFont typeface="Wingdings" pitchFamily="2" charset="2"/>
              <a:buNone/>
            </a:pPr>
            <a:endParaRPr lang="ca-ES" sz="2000" dirty="0">
              <a:latin typeface="Calibri" pitchFamily="34" charset="0"/>
            </a:endParaRPr>
          </a:p>
        </p:txBody>
      </p:sp>
      <p:sp>
        <p:nvSpPr>
          <p:cNvPr id="4102" name="7 CuadroTexto"/>
          <p:cNvSpPr txBox="1">
            <a:spLocks noChangeArrowheads="1"/>
          </p:cNvSpPr>
          <p:nvPr/>
        </p:nvSpPr>
        <p:spPr bwMode="auto">
          <a:xfrm>
            <a:off x="6215063" y="6572250"/>
            <a:ext cx="27146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 sz="12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199" name="6 CuadroTexto"/>
          <p:cNvSpPr txBox="1">
            <a:spLocks noChangeArrowheads="1"/>
          </p:cNvSpPr>
          <p:nvPr/>
        </p:nvSpPr>
        <p:spPr bwMode="auto">
          <a:xfrm>
            <a:off x="1357313" y="485775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s-ES">
              <a:latin typeface="Calibri" pitchFamily="34" charset="0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3857625" y="6581775"/>
            <a:ext cx="300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>
                <a:solidFill>
                  <a:schemeClr val="bg1"/>
                </a:solidFill>
                <a:latin typeface="Calibri" pitchFamily="34" charset="0"/>
              </a:rPr>
              <a:t>Mondragon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571532" y="3565530"/>
            <a:ext cx="8501062" cy="506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s-ES" sz="2000" dirty="0">
                <a:latin typeface="Calibri" pitchFamily="34" charset="0"/>
              </a:rPr>
              <a:t>3. </a:t>
            </a:r>
            <a:r>
              <a:rPr lang="es-ES" sz="2000" dirty="0" smtClean="0">
                <a:latin typeface="Calibri" pitchFamily="34" charset="0"/>
              </a:rPr>
              <a:t>Actúan con compromiso </a:t>
            </a:r>
            <a:r>
              <a:rPr lang="es-ES" sz="2000" dirty="0">
                <a:latin typeface="Calibri" pitchFamily="34" charset="0"/>
              </a:rPr>
              <a:t>social  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571532" y="1857364"/>
            <a:ext cx="85010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>
              <a:lnSpc>
                <a:spcPct val="150000"/>
              </a:lnSpc>
            </a:pPr>
            <a:r>
              <a:rPr lang="es-ES" sz="2000" dirty="0">
                <a:latin typeface="Calibri" pitchFamily="34" charset="0"/>
              </a:rPr>
              <a:t>1. </a:t>
            </a:r>
            <a:r>
              <a:rPr lang="es-ES" sz="2000" dirty="0" smtClean="0">
                <a:latin typeface="Calibri" pitchFamily="34" charset="0"/>
              </a:rPr>
              <a:t>Tienen como objetivo la satisfacción de necesidades de las personas asociadas y/o de la sociedad en vez del lucro</a:t>
            </a:r>
            <a:endParaRPr lang="es-ES" sz="2000" dirty="0">
              <a:latin typeface="Calibri" pitchFamily="34" charset="0"/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571532" y="2875002"/>
            <a:ext cx="850106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20000"/>
              </a:spcBef>
            </a:pPr>
            <a:r>
              <a:rPr lang="es-ES" sz="2000" dirty="0">
                <a:latin typeface="Calibri" pitchFamily="34" charset="0"/>
              </a:rPr>
              <a:t>2. </a:t>
            </a:r>
            <a:r>
              <a:rPr lang="es-ES" sz="2000" dirty="0" smtClean="0">
                <a:latin typeface="Calibri" pitchFamily="34" charset="0"/>
              </a:rPr>
              <a:t>Se organizan </a:t>
            </a:r>
            <a:r>
              <a:rPr lang="es-ES" sz="2000" dirty="0">
                <a:latin typeface="Calibri" pitchFamily="34" charset="0"/>
              </a:rPr>
              <a:t>de forma </a:t>
            </a:r>
            <a:r>
              <a:rPr lang="es-ES" sz="2000" dirty="0" smtClean="0">
                <a:latin typeface="Calibri" pitchFamily="34" charset="0"/>
              </a:rPr>
              <a:t>democrática y tienen autonomía de gestión</a:t>
            </a:r>
            <a:endParaRPr lang="es-ES" sz="2000" dirty="0">
              <a:latin typeface="Calibri" pitchFamily="34" charset="0"/>
            </a:endParaRP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6715125" y="6581775"/>
            <a:ext cx="300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200" b="1">
                <a:solidFill>
                  <a:schemeClr val="bg1"/>
                </a:solidFill>
                <a:latin typeface="Calibri" pitchFamily="34" charset="0"/>
              </a:rPr>
              <a:t>Som Energia (Girona)</a:t>
            </a:r>
          </a:p>
        </p:txBody>
      </p:sp>
      <p:pic>
        <p:nvPicPr>
          <p:cNvPr id="16" name="Picture 4" descr="http://img.irtve.es/imagenes/informatiu-balear-2-13-07-12/13421913285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786322"/>
            <a:ext cx="2857520" cy="2071678"/>
          </a:xfrm>
          <a:prstGeom prst="rect">
            <a:avLst/>
          </a:prstGeom>
          <a:noFill/>
        </p:spPr>
      </p:pic>
      <p:pic>
        <p:nvPicPr>
          <p:cNvPr id="33794" name="Picture 2" descr="http://farm6.static.flickr.com/5067/5815741844_0d331aac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786322"/>
            <a:ext cx="3321830" cy="2071678"/>
          </a:xfrm>
          <a:prstGeom prst="rect">
            <a:avLst/>
          </a:prstGeom>
          <a:noFill/>
        </p:spPr>
      </p:pic>
      <p:pic>
        <p:nvPicPr>
          <p:cNvPr id="33796" name="Picture 4" descr="http://www.xn--asamblealogroo-2nb.com/wp-content/uploads/2012/10/som-energ%C3%AD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4718344"/>
            <a:ext cx="3000364" cy="213965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lipse 16"/>
          <p:cNvSpPr/>
          <p:nvPr/>
        </p:nvSpPr>
        <p:spPr>
          <a:xfrm>
            <a:off x="7000892" y="1149368"/>
            <a:ext cx="4616860" cy="487905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Elipse 3"/>
          <p:cNvSpPr/>
          <p:nvPr/>
        </p:nvSpPr>
        <p:spPr>
          <a:xfrm>
            <a:off x="-2357486" y="1472799"/>
            <a:ext cx="4745120" cy="44183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FF6600"/>
                </a:solidFill>
              </a:ln>
              <a:solidFill>
                <a:srgbClr val="FAC090"/>
              </a:solidFill>
            </a:endParaRPr>
          </a:p>
        </p:txBody>
      </p:sp>
      <p:sp>
        <p:nvSpPr>
          <p:cNvPr id="6" name="Elipse 5"/>
          <p:cNvSpPr/>
          <p:nvPr/>
        </p:nvSpPr>
        <p:spPr>
          <a:xfrm>
            <a:off x="7786710" y="1261140"/>
            <a:ext cx="3651028" cy="4630058"/>
          </a:xfrm>
          <a:prstGeom prst="ellipse">
            <a:avLst/>
          </a:prstGeom>
          <a:ln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rgbClr val="FF6600"/>
                </a:solidFill>
                <a:prstDash val="dot"/>
              </a:ln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-255781" y="2714620"/>
            <a:ext cx="2478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CAPITALISMO</a:t>
            </a:r>
          </a:p>
          <a:p>
            <a:pPr algn="ctr"/>
            <a:r>
              <a:rPr lang="es-ES" sz="2000" dirty="0" smtClean="0"/>
              <a:t>NEOLIBERAL</a:t>
            </a:r>
            <a:endParaRPr lang="es-ES" sz="2000" dirty="0"/>
          </a:p>
        </p:txBody>
      </p:sp>
      <p:sp>
        <p:nvSpPr>
          <p:cNvPr id="10" name="CuadroTexto 9"/>
          <p:cNvSpPr txBox="1"/>
          <p:nvPr/>
        </p:nvSpPr>
        <p:spPr>
          <a:xfrm>
            <a:off x="282236" y="121096"/>
            <a:ext cx="8669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</a:rPr>
              <a:t>HIPÓTESIS DE TRANSICIÓN A UNA ECONOMÍA POSCAPITALISTA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 rot="16200000">
            <a:off x="7187036" y="3010603"/>
            <a:ext cx="2661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bg1"/>
                </a:solidFill>
              </a:rPr>
              <a:t>POSCAPITALISMO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3" name="Flecha a la derecha con bandas 2"/>
          <p:cNvSpPr/>
          <p:nvPr/>
        </p:nvSpPr>
        <p:spPr>
          <a:xfrm>
            <a:off x="2460565" y="2863814"/>
            <a:ext cx="1111303" cy="1120034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Elipse 1"/>
          <p:cNvSpPr/>
          <p:nvPr/>
        </p:nvSpPr>
        <p:spPr>
          <a:xfrm>
            <a:off x="3571869" y="2143116"/>
            <a:ext cx="2571768" cy="257176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3643306" y="2500306"/>
            <a:ext cx="2478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CAPITALISMO</a:t>
            </a:r>
          </a:p>
          <a:p>
            <a:pPr algn="ctr"/>
            <a:r>
              <a:rPr lang="es-ES" dirty="0" smtClean="0"/>
              <a:t>POSNEOLIBERAL</a:t>
            </a:r>
            <a:endParaRPr lang="es-ES" dirty="0"/>
          </a:p>
        </p:txBody>
      </p:sp>
      <p:sp>
        <p:nvSpPr>
          <p:cNvPr id="12" name="Flecha a la derecha con bandas 11"/>
          <p:cNvSpPr/>
          <p:nvPr/>
        </p:nvSpPr>
        <p:spPr>
          <a:xfrm>
            <a:off x="6143636" y="2955672"/>
            <a:ext cx="857695" cy="1120034"/>
          </a:xfrm>
          <a:prstGeom prst="striped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428596" y="4857760"/>
            <a:ext cx="642942" cy="571504"/>
          </a:xfrm>
          <a:prstGeom prst="ellipse">
            <a:avLst/>
          </a:prstGeom>
          <a:ln>
            <a:prstDash val="dot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142844" y="5000636"/>
            <a:ext cx="1214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bg1"/>
                </a:solidFill>
              </a:rPr>
              <a:t>ESS</a:t>
            </a:r>
            <a:endParaRPr lang="es-ES" sz="1400" b="1" dirty="0">
              <a:solidFill>
                <a:schemeClr val="bg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4714876" y="3286124"/>
            <a:ext cx="1143008" cy="1143008"/>
          </a:xfrm>
          <a:prstGeom prst="ellipse">
            <a:avLst/>
          </a:prstGeom>
          <a:ln>
            <a:prstDash val="dot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4429124" y="3714752"/>
            <a:ext cx="173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ESS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0099" y="1052803"/>
            <a:ext cx="183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FASE 1</a:t>
            </a:r>
            <a:endParaRPr lang="es-ES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833035" y="1113592"/>
            <a:ext cx="183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FASE 2</a:t>
            </a:r>
            <a:endParaRPr lang="es-ES" dirty="0"/>
          </a:p>
        </p:txBody>
      </p:sp>
      <p:sp>
        <p:nvSpPr>
          <p:cNvPr id="20" name="CuadroTexto 19"/>
          <p:cNvSpPr txBox="1"/>
          <p:nvPr/>
        </p:nvSpPr>
        <p:spPr>
          <a:xfrm>
            <a:off x="6965555" y="1115759"/>
            <a:ext cx="18323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FASE 3</a:t>
            </a:r>
            <a:endParaRPr lang="es-ES" dirty="0"/>
          </a:p>
        </p:txBody>
      </p:sp>
      <p:sp>
        <p:nvSpPr>
          <p:cNvPr id="21" name="CuadroTexto 10"/>
          <p:cNvSpPr txBox="1"/>
          <p:nvPr/>
        </p:nvSpPr>
        <p:spPr>
          <a:xfrm>
            <a:off x="6929454" y="2928934"/>
            <a:ext cx="9286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sector capitalista en recesión</a:t>
            </a:r>
            <a:endParaRPr lang="es-ES" sz="1400" dirty="0"/>
          </a:p>
        </p:txBody>
      </p:sp>
      <p:sp>
        <p:nvSpPr>
          <p:cNvPr id="22" name="Elipse 12"/>
          <p:cNvSpPr/>
          <p:nvPr/>
        </p:nvSpPr>
        <p:spPr>
          <a:xfrm>
            <a:off x="3857620" y="3357562"/>
            <a:ext cx="1071570" cy="1000132"/>
          </a:xfrm>
          <a:prstGeom prst="ellipse">
            <a:avLst/>
          </a:prstGeom>
          <a:solidFill>
            <a:srgbClr val="002060"/>
          </a:solidFill>
          <a:ln>
            <a:prstDash val="dot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adroTexto 15"/>
          <p:cNvSpPr txBox="1"/>
          <p:nvPr/>
        </p:nvSpPr>
        <p:spPr>
          <a:xfrm>
            <a:off x="3548866" y="3571876"/>
            <a:ext cx="1737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SECTOR </a:t>
            </a:r>
          </a:p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PÚBLICO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4" name="Elipse 12"/>
          <p:cNvSpPr/>
          <p:nvPr/>
        </p:nvSpPr>
        <p:spPr>
          <a:xfrm>
            <a:off x="357158" y="3643314"/>
            <a:ext cx="714412" cy="785818"/>
          </a:xfrm>
          <a:prstGeom prst="ellipse">
            <a:avLst/>
          </a:prstGeom>
          <a:solidFill>
            <a:srgbClr val="002060"/>
          </a:solidFill>
          <a:ln>
            <a:prstDash val="dot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15"/>
          <p:cNvSpPr txBox="1"/>
          <p:nvPr/>
        </p:nvSpPr>
        <p:spPr>
          <a:xfrm>
            <a:off x="-165910" y="3786190"/>
            <a:ext cx="1737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SECTOR </a:t>
            </a:r>
          </a:p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PÚBLICO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769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33 Rectángulo"/>
          <p:cNvSpPr/>
          <p:nvPr/>
        </p:nvSpPr>
        <p:spPr>
          <a:xfrm>
            <a:off x="142875" y="642938"/>
            <a:ext cx="8643938" cy="6072187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17411" name="1 Título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714375"/>
          </a:xfrm>
        </p:spPr>
        <p:txBody>
          <a:bodyPr/>
          <a:lstStyle/>
          <a:p>
            <a:pPr eaLnBrk="1" hangingPunct="1"/>
            <a:r>
              <a:rPr lang="es-ES" sz="2800" b="1" smtClean="0">
                <a:solidFill>
                  <a:srgbClr val="FF0000"/>
                </a:solidFill>
                <a:ea typeface="ＭＳ Ｐゴシック" pitchFamily="34" charset="-128"/>
              </a:rPr>
              <a:t>POR UNA ECONOMÍA POSCAPITALISTA</a:t>
            </a:r>
          </a:p>
        </p:txBody>
      </p:sp>
      <p:sp>
        <p:nvSpPr>
          <p:cNvPr id="24" name="23 Elipse"/>
          <p:cNvSpPr/>
          <p:nvPr/>
        </p:nvSpPr>
        <p:spPr>
          <a:xfrm>
            <a:off x="3643313" y="1357313"/>
            <a:ext cx="2214562" cy="2071687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1500188" y="1785938"/>
            <a:ext cx="20002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ECONOMÍA</a:t>
            </a:r>
          </a:p>
          <a:p>
            <a:pPr algn="ctr"/>
            <a:r>
              <a:rPr lang="es-ES" sz="2400" b="1" dirty="0">
                <a:solidFill>
                  <a:srgbClr val="FF0000"/>
                </a:solidFill>
                <a:latin typeface="Calibri" pitchFamily="34" charset="0"/>
              </a:rPr>
              <a:t>PÚBLICA</a:t>
            </a:r>
          </a:p>
          <a:p>
            <a:pPr algn="ctr"/>
            <a:r>
              <a:rPr lang="es-ES" sz="1200" b="1" dirty="0">
                <a:solidFill>
                  <a:srgbClr val="FF0000"/>
                </a:solidFill>
                <a:latin typeface="Calibri" pitchFamily="34" charset="0"/>
              </a:rPr>
              <a:t>(Seguridad social, empresas públicas participativas, </a:t>
            </a:r>
            <a:r>
              <a:rPr lang="es-ES" sz="1200" b="1" dirty="0" smtClean="0">
                <a:solidFill>
                  <a:srgbClr val="FF0000"/>
                </a:solidFill>
                <a:latin typeface="Calibri" pitchFamily="34" charset="0"/>
              </a:rPr>
              <a:t>educación, </a:t>
            </a:r>
            <a:r>
              <a:rPr lang="es-ES" sz="1200" b="1" dirty="0">
                <a:solidFill>
                  <a:srgbClr val="FF0000"/>
                </a:solidFill>
                <a:latin typeface="Calibri" pitchFamily="34" charset="0"/>
              </a:rPr>
              <a:t>fiscalidad ecológica, presupuestos participativos, renta básica y renta máxima…)</a:t>
            </a:r>
          </a:p>
        </p:txBody>
      </p:sp>
      <p:sp>
        <p:nvSpPr>
          <p:cNvPr id="28" name="27 Elipse"/>
          <p:cNvSpPr/>
          <p:nvPr/>
        </p:nvSpPr>
        <p:spPr>
          <a:xfrm>
            <a:off x="1071563" y="1214438"/>
            <a:ext cx="3214687" cy="3071812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29" name="28 CuadroTexto"/>
          <p:cNvSpPr txBox="1">
            <a:spLocks noChangeArrowheads="1"/>
          </p:cNvSpPr>
          <p:nvPr/>
        </p:nvSpPr>
        <p:spPr bwMode="auto">
          <a:xfrm>
            <a:off x="3786188" y="1643063"/>
            <a:ext cx="2286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latin typeface="Calibri" pitchFamily="34" charset="0"/>
              </a:rPr>
              <a:t>ECONOMÍA</a:t>
            </a:r>
          </a:p>
          <a:p>
            <a:pPr algn="ctr"/>
            <a:r>
              <a:rPr lang="es-ES" b="1">
                <a:latin typeface="Calibri" pitchFamily="34" charset="0"/>
              </a:rPr>
              <a:t>EMPRESARIAL</a:t>
            </a:r>
          </a:p>
          <a:p>
            <a:pPr algn="ctr"/>
            <a:r>
              <a:rPr lang="es-ES" b="1">
                <a:latin typeface="Calibri" pitchFamily="34" charset="0"/>
              </a:rPr>
              <a:t>PRIVADA</a:t>
            </a:r>
          </a:p>
          <a:p>
            <a:pPr algn="ctr"/>
            <a:r>
              <a:rPr lang="es-ES" sz="1400" b="1">
                <a:latin typeface="Calibri" pitchFamily="34" charset="0"/>
              </a:rPr>
              <a:t>(PYMES)</a:t>
            </a:r>
          </a:p>
        </p:txBody>
      </p:sp>
      <p:sp>
        <p:nvSpPr>
          <p:cNvPr id="31" name="30 Elipse"/>
          <p:cNvSpPr/>
          <p:nvPr/>
        </p:nvSpPr>
        <p:spPr>
          <a:xfrm>
            <a:off x="2857500" y="2786063"/>
            <a:ext cx="3214688" cy="3286125"/>
          </a:xfrm>
          <a:prstGeom prst="ellipse">
            <a:avLst/>
          </a:prstGeom>
          <a:noFill/>
          <a:ln w="9525">
            <a:solidFill>
              <a:srgbClr val="7030A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0070C0"/>
              </a:solidFill>
              <a:ea typeface="ＭＳ Ｐゴシック" charset="-128"/>
            </a:endParaRPr>
          </a:p>
        </p:txBody>
      </p:sp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3357563" y="4357688"/>
            <a:ext cx="22860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b="1">
                <a:solidFill>
                  <a:srgbClr val="7030A0"/>
                </a:solidFill>
                <a:latin typeface="Calibri" pitchFamily="34" charset="0"/>
              </a:rPr>
              <a:t>ECONOMÍA</a:t>
            </a:r>
          </a:p>
          <a:p>
            <a:pPr algn="ctr"/>
            <a:r>
              <a:rPr lang="es-ES" sz="2400" b="1">
                <a:solidFill>
                  <a:srgbClr val="7030A0"/>
                </a:solidFill>
                <a:latin typeface="Calibri" pitchFamily="34" charset="0"/>
              </a:rPr>
              <a:t>POPULAR</a:t>
            </a:r>
          </a:p>
          <a:p>
            <a:pPr algn="ctr"/>
            <a:r>
              <a:rPr lang="es-ES" sz="1200" b="1">
                <a:solidFill>
                  <a:srgbClr val="7030A0"/>
                </a:solidFill>
                <a:latin typeface="Calibri" pitchFamily="34" charset="0"/>
              </a:rPr>
              <a:t>(trabajo doméstico, autoconsumo, autónomos, empresas familiares, trueques…)</a:t>
            </a:r>
          </a:p>
        </p:txBody>
      </p:sp>
      <p:sp>
        <p:nvSpPr>
          <p:cNvPr id="38" name="37 Elipse"/>
          <p:cNvSpPr/>
          <p:nvPr/>
        </p:nvSpPr>
        <p:spPr>
          <a:xfrm>
            <a:off x="3357563" y="2571750"/>
            <a:ext cx="1571625" cy="17859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rgbClr val="FFFFFF"/>
              </a:solidFill>
              <a:ea typeface="ＭＳ Ｐゴシック" charset="-128"/>
            </a:endParaRPr>
          </a:p>
        </p:txBody>
      </p:sp>
      <p:sp>
        <p:nvSpPr>
          <p:cNvPr id="39" name="38 CuadroTexto"/>
          <p:cNvSpPr txBox="1">
            <a:spLocks noChangeArrowheads="1"/>
          </p:cNvSpPr>
          <p:nvPr/>
        </p:nvSpPr>
        <p:spPr bwMode="auto">
          <a:xfrm>
            <a:off x="3571875" y="3214688"/>
            <a:ext cx="13573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>
                <a:solidFill>
                  <a:srgbClr val="00B050"/>
                </a:solidFill>
                <a:latin typeface="Calibri" pitchFamily="34" charset="0"/>
              </a:rPr>
              <a:t>ECONOMÍA SOLIDARIA</a:t>
            </a:r>
          </a:p>
        </p:txBody>
      </p:sp>
      <p:cxnSp>
        <p:nvCxnSpPr>
          <p:cNvPr id="41" name="40 Conector recto de flecha"/>
          <p:cNvCxnSpPr/>
          <p:nvPr/>
        </p:nvCxnSpPr>
        <p:spPr>
          <a:xfrm>
            <a:off x="4500563" y="3929063"/>
            <a:ext cx="2500312" cy="15001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CuadroTexto"/>
          <p:cNvSpPr txBox="1">
            <a:spLocks noChangeArrowheads="1"/>
          </p:cNvSpPr>
          <p:nvPr/>
        </p:nvSpPr>
        <p:spPr bwMode="auto">
          <a:xfrm>
            <a:off x="7072313" y="5000625"/>
            <a:ext cx="18573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latin typeface="Calibri" pitchFamily="34" charset="0"/>
              </a:rPr>
              <a:t>Redes de trueque, mutualidades, cooperativas de consumo…</a:t>
            </a:r>
          </a:p>
        </p:txBody>
      </p:sp>
      <p:cxnSp>
        <p:nvCxnSpPr>
          <p:cNvPr id="43" name="42 Conector recto de flecha"/>
          <p:cNvCxnSpPr>
            <a:endCxn id="45" idx="1"/>
          </p:cNvCxnSpPr>
          <p:nvPr/>
        </p:nvCxnSpPr>
        <p:spPr>
          <a:xfrm>
            <a:off x="4572000" y="3143250"/>
            <a:ext cx="2714625" cy="584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44 CuadroTexto"/>
          <p:cNvSpPr txBox="1">
            <a:spLocks noChangeArrowheads="1"/>
          </p:cNvSpPr>
          <p:nvPr/>
        </p:nvSpPr>
        <p:spPr bwMode="auto">
          <a:xfrm>
            <a:off x="7286625" y="3357563"/>
            <a:ext cx="1857375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>
                <a:latin typeface="Calibri" pitchFamily="34" charset="0"/>
              </a:rPr>
              <a:t>Cooperativas de trabajo, sociedades laborales…</a:t>
            </a:r>
          </a:p>
        </p:txBody>
      </p:sp>
      <p:cxnSp>
        <p:nvCxnSpPr>
          <p:cNvPr id="47" name="46 Conector recto de flecha"/>
          <p:cNvCxnSpPr/>
          <p:nvPr/>
        </p:nvCxnSpPr>
        <p:spPr>
          <a:xfrm rot="10800000" flipV="1">
            <a:off x="1500188" y="3143250"/>
            <a:ext cx="2286000" cy="12858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>
            <a:spLocks noChangeArrowheads="1"/>
          </p:cNvSpPr>
          <p:nvPr/>
        </p:nvSpPr>
        <p:spPr bwMode="auto">
          <a:xfrm>
            <a:off x="357188" y="4429125"/>
            <a:ext cx="18573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dirty="0" smtClean="0">
                <a:latin typeface="Calibri" pitchFamily="34" charset="0"/>
              </a:rPr>
              <a:t>Empresas de titularidad pública </a:t>
            </a:r>
            <a:r>
              <a:rPr lang="es-ES" sz="1400" dirty="0">
                <a:latin typeface="Calibri" pitchFamily="34" charset="0"/>
              </a:rPr>
              <a:t>bajo gestión o cogestión cooperativa</a:t>
            </a:r>
          </a:p>
        </p:txBody>
      </p:sp>
      <p:sp>
        <p:nvSpPr>
          <p:cNvPr id="18" name="17 Flecha curvada hacia la derecha"/>
          <p:cNvSpPr/>
          <p:nvPr/>
        </p:nvSpPr>
        <p:spPr>
          <a:xfrm rot="11400000">
            <a:off x="6207125" y="2741613"/>
            <a:ext cx="436563" cy="3246437"/>
          </a:xfrm>
          <a:prstGeom prst="curvedRightArrow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 rot="6000000">
            <a:off x="5137150" y="4265891"/>
            <a:ext cx="23574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>
                <a:solidFill>
                  <a:schemeClr val="tx2"/>
                </a:solidFill>
                <a:latin typeface="Calibri" pitchFamily="34" charset="0"/>
              </a:rPr>
              <a:t>Monedas </a:t>
            </a:r>
            <a:r>
              <a:rPr lang="es-ES" dirty="0" smtClean="0">
                <a:solidFill>
                  <a:schemeClr val="tx2"/>
                </a:solidFill>
                <a:latin typeface="Calibri" pitchFamily="34" charset="0"/>
              </a:rPr>
              <a:t>comunitarias</a:t>
            </a:r>
            <a:endParaRPr lang="es-ES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22" name="21 Flecha curvada hacia la derecha"/>
          <p:cNvSpPr/>
          <p:nvPr/>
        </p:nvSpPr>
        <p:spPr>
          <a:xfrm rot="12000000" flipH="1">
            <a:off x="684213" y="904875"/>
            <a:ext cx="436562" cy="3246438"/>
          </a:xfrm>
          <a:prstGeom prst="curvedRightArrow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23" name="22 CuadroTexto"/>
          <p:cNvSpPr txBox="1">
            <a:spLocks noChangeArrowheads="1"/>
          </p:cNvSpPr>
          <p:nvPr/>
        </p:nvSpPr>
        <p:spPr bwMode="auto">
          <a:xfrm rot="17400000" flipH="1">
            <a:off x="-315119" y="2332832"/>
            <a:ext cx="2789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tx2"/>
                </a:solidFill>
                <a:latin typeface="Calibri" pitchFamily="34" charset="0"/>
              </a:rPr>
              <a:t>Moneda estatal telemática</a:t>
            </a:r>
          </a:p>
        </p:txBody>
      </p:sp>
      <p:sp>
        <p:nvSpPr>
          <p:cNvPr id="25" name="24 Flecha curvada hacia la derecha"/>
          <p:cNvSpPr/>
          <p:nvPr/>
        </p:nvSpPr>
        <p:spPr>
          <a:xfrm rot="7200000" flipH="1" flipV="1">
            <a:off x="3554412" y="4306888"/>
            <a:ext cx="434975" cy="3244850"/>
          </a:xfrm>
          <a:prstGeom prst="curvedRightArrow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26" name="25 CuadroTexto"/>
          <p:cNvSpPr txBox="1">
            <a:spLocks noChangeArrowheads="1"/>
          </p:cNvSpPr>
          <p:nvPr/>
        </p:nvSpPr>
        <p:spPr bwMode="auto">
          <a:xfrm rot="1200000">
            <a:off x="4476750" y="1363663"/>
            <a:ext cx="2463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tx2"/>
                </a:solidFill>
                <a:latin typeface="Calibri" pitchFamily="34" charset="0"/>
              </a:rPr>
              <a:t>Banca pública</a:t>
            </a:r>
          </a:p>
        </p:txBody>
      </p:sp>
      <p:sp>
        <p:nvSpPr>
          <p:cNvPr id="32" name="31 CuadroTexto"/>
          <p:cNvSpPr txBox="1">
            <a:spLocks noChangeArrowheads="1"/>
          </p:cNvSpPr>
          <p:nvPr/>
        </p:nvSpPr>
        <p:spPr bwMode="auto">
          <a:xfrm rot="1800000">
            <a:off x="2744788" y="5808663"/>
            <a:ext cx="2471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tx2"/>
                </a:solidFill>
                <a:latin typeface="Calibri" pitchFamily="34" charset="0"/>
              </a:rPr>
              <a:t>Coop. Crédito locales</a:t>
            </a:r>
          </a:p>
        </p:txBody>
      </p:sp>
      <p:sp>
        <p:nvSpPr>
          <p:cNvPr id="33" name="32 Flecha curvada hacia la derecha"/>
          <p:cNvSpPr/>
          <p:nvPr/>
        </p:nvSpPr>
        <p:spPr>
          <a:xfrm rot="17400000" flipH="1">
            <a:off x="4891088" y="-301625"/>
            <a:ext cx="436562" cy="3246438"/>
          </a:xfrm>
          <a:prstGeom prst="curvedRightArrow">
            <a:avLst/>
          </a:prstGeom>
          <a:solidFill>
            <a:schemeClr val="tx2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35" name="34 CuadroTexto"/>
          <p:cNvSpPr txBox="1">
            <a:spLocks noChangeArrowheads="1"/>
          </p:cNvSpPr>
          <p:nvPr/>
        </p:nvSpPr>
        <p:spPr bwMode="auto">
          <a:xfrm>
            <a:off x="428625" y="6215063"/>
            <a:ext cx="29289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600" b="1">
                <a:solidFill>
                  <a:srgbClr val="953735"/>
                </a:solidFill>
                <a:latin typeface="Calibri" pitchFamily="34" charset="0"/>
              </a:rPr>
              <a:t>BIOSFERA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es-ES" sz="64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s-ES" sz="6900" b="1" dirty="0" smtClean="0"/>
              <a:t>¡ESKERRIK ASKO!</a:t>
            </a:r>
          </a:p>
          <a:p>
            <a:pPr algn="ctr">
              <a:buNone/>
            </a:pPr>
            <a:endParaRPr lang="es-ES" b="1" dirty="0" smtClean="0"/>
          </a:p>
          <a:p>
            <a:pPr algn="ctr">
              <a:buNone/>
            </a:pPr>
            <a:r>
              <a:rPr lang="es-ES" b="1" dirty="0" smtClean="0">
                <a:solidFill>
                  <a:srgbClr val="C00000"/>
                </a:solidFill>
              </a:rPr>
              <a:t>Jordi Garcia Jané</a:t>
            </a:r>
          </a:p>
          <a:p>
            <a:pPr algn="ctr">
              <a:buNone/>
            </a:pPr>
            <a:r>
              <a:rPr lang="es-ES" sz="2000" b="1" dirty="0" smtClean="0">
                <a:solidFill>
                  <a:srgbClr val="C00000"/>
                </a:solidFill>
                <a:hlinkClick r:id="rId2"/>
              </a:rPr>
              <a:t>jordi@apostrof.coop</a:t>
            </a:r>
            <a:r>
              <a:rPr lang="es-ES" sz="2000" b="1" dirty="0" smtClean="0">
                <a:solidFill>
                  <a:srgbClr val="C00000"/>
                </a:solidFill>
              </a:rPr>
              <a:t> </a:t>
            </a:r>
            <a:r>
              <a:rPr lang="es-ES" sz="2000" b="1" dirty="0" smtClean="0">
                <a:solidFill>
                  <a:srgbClr val="C00000"/>
                </a:solidFill>
                <a:hlinkClick r:id="rId3"/>
              </a:rPr>
              <a:t>www.economiasolidaria.cat</a:t>
            </a:r>
            <a:endParaRPr lang="es-ES" sz="20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endParaRPr lang="es-ES" sz="2800" b="1" dirty="0" smtClean="0">
              <a:solidFill>
                <a:srgbClr val="C00000"/>
              </a:solidFill>
            </a:endParaRPr>
          </a:p>
          <a:p>
            <a:pPr algn="ctr">
              <a:buNone/>
            </a:pPr>
            <a:r>
              <a:rPr lang="es-ES" sz="2800" b="1" dirty="0" smtClean="0">
                <a:solidFill>
                  <a:srgbClr val="C00000"/>
                </a:solidFill>
              </a:rPr>
              <a:t>XARXA D’ECONOMIA SOLIDÀRIA </a:t>
            </a:r>
          </a:p>
          <a:p>
            <a:pPr algn="ctr">
              <a:buNone/>
            </a:pPr>
            <a:r>
              <a:rPr lang="es-ES" sz="2800" b="1" dirty="0" smtClean="0">
                <a:solidFill>
                  <a:srgbClr val="C00000"/>
                </a:solidFill>
              </a:rPr>
              <a:t>www.xes.cat</a:t>
            </a:r>
            <a:endParaRPr lang="es-ES" sz="2800" dirty="0">
              <a:solidFill>
                <a:srgbClr val="C00000"/>
              </a:solidFill>
            </a:endParaRPr>
          </a:p>
        </p:txBody>
      </p:sp>
      <p:pic>
        <p:nvPicPr>
          <p:cNvPr id="4" name="Picture 4" descr="http://www.economiasolidaria.org/files/imagecache/image_node/logo_xe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52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52"/>
            <a:ext cx="9144000" cy="6048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rgbClr val="FF0000"/>
                </a:solidFill>
              </a:rPr>
              <a:t>¿</a:t>
            </a:r>
            <a:r>
              <a:rPr lang="es-ES" sz="3200" b="1" dirty="0" smtClean="0">
                <a:solidFill>
                  <a:srgbClr val="FF0000"/>
                </a:solidFill>
              </a:rPr>
              <a:t>DE QUÉ HABLAMOS CUANDO HABLAMOS DE ESS?</a:t>
            </a:r>
          </a:p>
        </p:txBody>
      </p:sp>
      <p:sp>
        <p:nvSpPr>
          <p:cNvPr id="12291" name="Text Box 25"/>
          <p:cNvSpPr txBox="1">
            <a:spLocks noChangeArrowheads="1"/>
          </p:cNvSpPr>
          <p:nvPr/>
        </p:nvSpPr>
        <p:spPr bwMode="auto">
          <a:xfrm>
            <a:off x="285748" y="824757"/>
            <a:ext cx="4071938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>
                <a:latin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</a:rPr>
              <a:t>Cooperativas de todo tipo</a:t>
            </a:r>
            <a:endParaRPr lang="es-ES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>
                <a:latin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</a:rPr>
              <a:t>Asociaciones de intervención </a:t>
            </a:r>
            <a:r>
              <a:rPr lang="es-ES" dirty="0">
                <a:latin typeface="Calibri" pitchFamily="34" charset="0"/>
              </a:rPr>
              <a:t>social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>
                <a:latin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</a:rPr>
              <a:t>Sociedades laborales </a:t>
            </a:r>
            <a:r>
              <a:rPr lang="es-ES" dirty="0">
                <a:latin typeface="Calibri" pitchFamily="34" charset="0"/>
              </a:rPr>
              <a:t>	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>
                <a:latin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</a:rPr>
              <a:t>Tiendas </a:t>
            </a:r>
            <a:r>
              <a:rPr lang="es-ES" dirty="0">
                <a:latin typeface="Calibri" pitchFamily="34" charset="0"/>
              </a:rPr>
              <a:t>de </a:t>
            </a:r>
            <a:r>
              <a:rPr lang="es-ES" dirty="0" smtClean="0">
                <a:latin typeface="Calibri" pitchFamily="34" charset="0"/>
              </a:rPr>
              <a:t>comercio justo</a:t>
            </a:r>
            <a:endParaRPr lang="es-ES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>
                <a:latin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</a:rPr>
              <a:t>Fundaciones participativas del campo social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>
                <a:latin typeface="Calibri" pitchFamily="34" charset="0"/>
              </a:rPr>
              <a:t> Entidades de finanzas éticas</a:t>
            </a:r>
            <a:endParaRPr lang="es-ES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>
                <a:latin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</a:rPr>
              <a:t>Empresas  de inserción </a:t>
            </a:r>
            <a:endParaRPr lang="es-ES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>
                <a:latin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</a:rPr>
              <a:t>Economías comunitarias</a:t>
            </a:r>
            <a:endParaRPr lang="es-ES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>
                <a:latin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</a:rPr>
              <a:t>Trabajo autónomo responsable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>
                <a:latin typeface="Calibri" pitchFamily="34" charset="0"/>
              </a:rPr>
              <a:t> Huertos comunitarios</a:t>
            </a:r>
            <a:endParaRPr lang="es-ES" dirty="0">
              <a:latin typeface="Calibri" pitchFamily="34" charset="0"/>
            </a:endParaRPr>
          </a:p>
        </p:txBody>
      </p:sp>
      <p:sp>
        <p:nvSpPr>
          <p:cNvPr id="12292" name="6 CuadroTexto"/>
          <p:cNvSpPr txBox="1">
            <a:spLocks noChangeArrowheads="1"/>
          </p:cNvSpPr>
          <p:nvPr/>
        </p:nvSpPr>
        <p:spPr bwMode="auto">
          <a:xfrm>
            <a:off x="4357688" y="857232"/>
            <a:ext cx="478631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>
                <a:latin typeface="Calibri" pitchFamily="34" charset="0"/>
              </a:rPr>
              <a:t> Monedas comunitarias</a:t>
            </a:r>
            <a:endParaRPr lang="es-ES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>
                <a:latin typeface="Calibri" pitchFamily="34" charset="0"/>
              </a:rPr>
              <a:t> </a:t>
            </a:r>
            <a:r>
              <a:rPr lang="es-ES" dirty="0" smtClean="0">
                <a:latin typeface="Calibri" pitchFamily="34" charset="0"/>
              </a:rPr>
              <a:t>Gestión comunitaria de bienes comunes</a:t>
            </a:r>
            <a:endParaRPr lang="es-ES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>
                <a:latin typeface="Calibri" pitchFamily="34" charset="0"/>
              </a:rPr>
              <a:t> Trabajo colaborativo en </a:t>
            </a:r>
            <a:r>
              <a:rPr lang="es-ES" dirty="0">
                <a:latin typeface="Calibri" pitchFamily="34" charset="0"/>
              </a:rPr>
              <a:t>internet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>
                <a:latin typeface="Calibri" pitchFamily="34" charset="0"/>
              </a:rPr>
              <a:t> Presupuestos locales participativos</a:t>
            </a:r>
            <a:endParaRPr lang="es-ES" dirty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>
                <a:latin typeface="Calibri" pitchFamily="34" charset="0"/>
              </a:rPr>
              <a:t> Bancos de tiempo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>
                <a:latin typeface="Calibri" pitchFamily="34" charset="0"/>
              </a:rPr>
              <a:t> SCP o SL democráticas y responsables </a:t>
            </a:r>
            <a:endParaRPr lang="es-ES" sz="17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>
                <a:latin typeface="Calibri" pitchFamily="34" charset="0"/>
              </a:rPr>
              <a:t> Consumo responsable colaborativo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>
                <a:latin typeface="Calibri" pitchFamily="34" charset="0"/>
              </a:rPr>
              <a:t>Compra pública responsable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>
                <a:latin typeface="Calibri" pitchFamily="34" charset="0"/>
              </a:rPr>
              <a:t> </a:t>
            </a:r>
            <a:r>
              <a:rPr lang="es-ES" dirty="0" err="1" smtClean="0">
                <a:latin typeface="Calibri" pitchFamily="34" charset="0"/>
              </a:rPr>
              <a:t>Confrarías</a:t>
            </a:r>
            <a:r>
              <a:rPr lang="es-ES" dirty="0" smtClean="0">
                <a:latin typeface="Calibri" pitchFamily="34" charset="0"/>
              </a:rPr>
              <a:t> de pescadores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s-ES" dirty="0" smtClean="0">
                <a:latin typeface="Calibri" pitchFamily="34" charset="0"/>
              </a:rPr>
              <a:t>…</a:t>
            </a:r>
            <a:endParaRPr lang="es-ES" dirty="0">
              <a:latin typeface="Calibri" pitchFamily="34" charset="0"/>
            </a:endParaRPr>
          </a:p>
          <a:p>
            <a:endParaRPr lang="es-ES" dirty="0">
              <a:latin typeface="Calibri" pitchFamily="34" charset="0"/>
            </a:endParaRPr>
          </a:p>
        </p:txBody>
      </p:sp>
      <p:pic>
        <p:nvPicPr>
          <p:cNvPr id="12293" name="Picture 11" descr="271107_xula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5500688"/>
            <a:ext cx="1643063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1" descr="2715587291_ef61a64538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5500688"/>
            <a:ext cx="14287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1" descr="FotoCoin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5500688"/>
            <a:ext cx="214312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7337425" y="5530850"/>
            <a:ext cx="1806575" cy="1327150"/>
          </a:xfrm>
        </p:spPr>
      </p:pic>
      <p:pic>
        <p:nvPicPr>
          <p:cNvPr id="12297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557838"/>
            <a:ext cx="2143125" cy="13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642937"/>
          </a:xfrm>
        </p:spPr>
        <p:txBody>
          <a:bodyPr/>
          <a:lstStyle/>
          <a:p>
            <a:pPr eaLnBrk="1" hangingPunct="1"/>
            <a:r>
              <a:rPr lang="es-ES" sz="3600" b="1" dirty="0" smtClean="0">
                <a:solidFill>
                  <a:srgbClr val="FF0000"/>
                </a:solidFill>
                <a:ea typeface="ＭＳ Ｐゴシック" pitchFamily="34" charset="-128"/>
              </a:rPr>
              <a:t>UNA REALIDAD HETEROGÉNEA</a:t>
            </a:r>
          </a:p>
        </p:txBody>
      </p:sp>
      <p:sp>
        <p:nvSpPr>
          <p:cNvPr id="2048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785812"/>
            <a:ext cx="8186766" cy="4143385"/>
          </a:xfrm>
        </p:spPr>
        <p:txBody>
          <a:bodyPr>
            <a:normAutofit fontScale="92500" lnSpcReduction="20000"/>
          </a:bodyPr>
          <a:lstStyle/>
          <a:p>
            <a:pPr marL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ü"/>
            </a:pPr>
            <a:r>
              <a:rPr lang="es-ES" sz="1700" dirty="0" smtClean="0">
                <a:ea typeface="ＭＳ Ｐゴシック" pitchFamily="34" charset="-128"/>
              </a:rPr>
              <a:t>Aumento significativo de nuevas prácticas de economía solidaria en el mundo desde 1990, lo que supone también la revitalización de parte de las prácticas tradicionales</a:t>
            </a:r>
          </a:p>
          <a:p>
            <a:pPr marL="0" eaLnBrk="1" hangingPunct="1">
              <a:lnSpc>
                <a:spcPct val="80000"/>
              </a:lnSpc>
              <a:spcBef>
                <a:spcPts val="800"/>
              </a:spcBef>
              <a:buFont typeface="Arial" charset="0"/>
              <a:buNone/>
            </a:pPr>
            <a:endParaRPr lang="es-ES" sz="1700" dirty="0" smtClean="0">
              <a:ea typeface="ＭＳ Ｐゴシック" pitchFamily="34" charset="-128"/>
            </a:endParaRPr>
          </a:p>
          <a:p>
            <a:pPr marL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ü"/>
            </a:pPr>
            <a:r>
              <a:rPr lang="es-ES" sz="1700" dirty="0" smtClean="0">
                <a:ea typeface="ＭＳ Ｐゴシック" pitchFamily="34" charset="-128"/>
              </a:rPr>
              <a:t>11 millones de personas, el 6% de la población ocupada, trabajan en la economía solidaria en la Unión Europea (</a:t>
            </a:r>
            <a:r>
              <a:rPr lang="es-ES" sz="1700" i="1" dirty="0" smtClean="0">
                <a:ea typeface="ＭＳ Ｐゴシック" pitchFamily="34" charset="-128"/>
              </a:rPr>
              <a:t>La economía social en la Unión Europea</a:t>
            </a:r>
            <a:r>
              <a:rPr lang="es-ES" sz="1700" dirty="0" smtClean="0">
                <a:ea typeface="ＭＳ Ｐゴシック" pitchFamily="34" charset="-128"/>
              </a:rPr>
              <a:t>. Rafael Chaves y José Luis Monzón, CIRIEC, 2005)</a:t>
            </a:r>
          </a:p>
          <a:p>
            <a:pPr marL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ü"/>
            </a:pPr>
            <a:endParaRPr lang="es-ES" sz="1700" dirty="0" smtClean="0">
              <a:ea typeface="ＭＳ Ｐゴシック" pitchFamily="34" charset="-128"/>
            </a:endParaRPr>
          </a:p>
          <a:p>
            <a:pPr marL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ü"/>
            </a:pPr>
            <a:r>
              <a:rPr lang="es-ES" sz="1700" dirty="0" smtClean="0">
                <a:ea typeface="ＭＳ Ｐゴシック" pitchFamily="34" charset="-128"/>
              </a:rPr>
              <a:t>Realidades muy heterogéneas en tamaño, actividad e intensidad en la aplicación de los principios de la economía social y solidaria</a:t>
            </a:r>
          </a:p>
          <a:p>
            <a:pPr marL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ü"/>
            </a:pPr>
            <a:endParaRPr lang="es-ES" sz="1700" dirty="0" smtClean="0">
              <a:ea typeface="ＭＳ Ｐゴシック" pitchFamily="34" charset="-128"/>
            </a:endParaRPr>
          </a:p>
          <a:p>
            <a:pPr marL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ü"/>
            </a:pPr>
            <a:r>
              <a:rPr lang="es-ES" sz="1700" dirty="0" smtClean="0">
                <a:ea typeface="ＭＳ Ｐゴシック" pitchFamily="34" charset="-128"/>
              </a:rPr>
              <a:t>Diversidad de formas organizativas: grupos informales, asociaciones, fundaciones, cooperativas, productores individuales…</a:t>
            </a:r>
          </a:p>
          <a:p>
            <a:pPr marL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ü"/>
            </a:pPr>
            <a:endParaRPr lang="es-ES" sz="1700" dirty="0" smtClean="0">
              <a:ea typeface="ＭＳ Ｐゴシック" pitchFamily="34" charset="-128"/>
            </a:endParaRPr>
          </a:p>
          <a:p>
            <a:pPr marL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ü"/>
            </a:pPr>
            <a:r>
              <a:rPr lang="es-ES" sz="1700" dirty="0" smtClean="0">
                <a:ea typeface="ＭＳ Ｐゴシック" pitchFamily="34" charset="-128"/>
              </a:rPr>
              <a:t>La mayoría de empresas y entidades de la economía solidaria europea se centran exclusivamente en sobrevivir y crecer, y tienen poca conciencia de sector</a:t>
            </a:r>
          </a:p>
          <a:p>
            <a:pPr marL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ü"/>
            </a:pPr>
            <a:endParaRPr lang="es-ES" sz="1700" dirty="0" smtClean="0">
              <a:ea typeface="ＭＳ Ｐゴシック" pitchFamily="34" charset="-128"/>
            </a:endParaRPr>
          </a:p>
          <a:p>
            <a:pPr marL="0" eaLnBrk="1" hangingPunct="1">
              <a:lnSpc>
                <a:spcPct val="80000"/>
              </a:lnSpc>
              <a:spcBef>
                <a:spcPts val="800"/>
              </a:spcBef>
              <a:buFont typeface="Wingdings" pitchFamily="2" charset="2"/>
              <a:buChar char="ü"/>
            </a:pPr>
            <a:r>
              <a:rPr lang="es-ES" sz="1700" dirty="0" smtClean="0">
                <a:ea typeface="ＭＳ Ｐゴシック" pitchFamily="34" charset="-128"/>
              </a:rPr>
              <a:t>La mayoría de gobiernos promueven la economía solidaria como un mecanismo </a:t>
            </a:r>
            <a:r>
              <a:rPr lang="es-ES" sz="1700" dirty="0" err="1" smtClean="0">
                <a:ea typeface="ＭＳ Ｐゴシック" pitchFamily="34" charset="-128"/>
              </a:rPr>
              <a:t>anticíclico</a:t>
            </a:r>
            <a:r>
              <a:rPr lang="es-ES" sz="1700" dirty="0" smtClean="0">
                <a:ea typeface="ＭＳ Ｐゴシック" pitchFamily="34" charset="-128"/>
              </a:rPr>
              <a:t> y paliativo, pensado sobre todo para crear puestos de trabajo e impulsar un "capitalismo de los pobres</a:t>
            </a:r>
            <a:r>
              <a:rPr lang="es-ES" sz="1600" dirty="0" smtClean="0">
                <a:ea typeface="ＭＳ Ｐゴシック" pitchFamily="34" charset="-128"/>
              </a:rPr>
              <a:t>"</a:t>
            </a:r>
          </a:p>
        </p:txBody>
      </p:sp>
      <p:pic>
        <p:nvPicPr>
          <p:cNvPr id="20484" name="Picture 9" descr="Corne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29200"/>
            <a:ext cx="9144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Título"/>
          <p:cNvSpPr>
            <a:spLocks noGrp="1"/>
          </p:cNvSpPr>
          <p:nvPr>
            <p:ph type="title"/>
          </p:nvPr>
        </p:nvSpPr>
        <p:spPr>
          <a:xfrm>
            <a:off x="457200" y="71438"/>
            <a:ext cx="8229600" cy="571480"/>
          </a:xfrm>
        </p:spPr>
        <p:txBody>
          <a:bodyPr/>
          <a:lstStyle/>
          <a:p>
            <a:r>
              <a:rPr lang="es-ES" sz="3000" b="1" dirty="0" smtClean="0">
                <a:solidFill>
                  <a:srgbClr val="FF0000"/>
                </a:solidFill>
              </a:rPr>
              <a:t>INICIATIVAS DE DISTINTA INTENSIDAD</a:t>
            </a:r>
          </a:p>
        </p:txBody>
      </p:sp>
      <p:cxnSp>
        <p:nvCxnSpPr>
          <p:cNvPr id="7" name="6 Conector recto de flecha"/>
          <p:cNvCxnSpPr/>
          <p:nvPr/>
        </p:nvCxnSpPr>
        <p:spPr>
          <a:xfrm rot="5400000" flipH="1" flipV="1">
            <a:off x="2067719" y="3250407"/>
            <a:ext cx="2359025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3246438" y="4429125"/>
            <a:ext cx="1714500" cy="1214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>
            <a:endCxn id="41" idx="0"/>
          </p:cNvCxnSpPr>
          <p:nvPr/>
        </p:nvCxnSpPr>
        <p:spPr>
          <a:xfrm>
            <a:off x="3246438" y="4429125"/>
            <a:ext cx="2105025" cy="444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19 CuadroTexto"/>
          <p:cNvSpPr txBox="1">
            <a:spLocks noChangeArrowheads="1"/>
          </p:cNvSpPr>
          <p:nvPr/>
        </p:nvSpPr>
        <p:spPr bwMode="auto">
          <a:xfrm rot="5400000">
            <a:off x="1779588" y="3240088"/>
            <a:ext cx="2643187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dirty="0" smtClean="0"/>
              <a:t>Compromiso social y ambiental</a:t>
            </a:r>
            <a:endParaRPr lang="es-ES" sz="1400" dirty="0"/>
          </a:p>
        </p:txBody>
      </p:sp>
      <p:sp>
        <p:nvSpPr>
          <p:cNvPr id="22535" name="20 CuadroTexto"/>
          <p:cNvSpPr txBox="1">
            <a:spLocks noChangeArrowheads="1"/>
          </p:cNvSpPr>
          <p:nvPr/>
        </p:nvSpPr>
        <p:spPr bwMode="auto">
          <a:xfrm rot="2400000">
            <a:off x="2962275" y="5105400"/>
            <a:ext cx="2143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dirty="0" smtClean="0"/>
              <a:t>No </a:t>
            </a:r>
            <a:r>
              <a:rPr lang="es-ES" sz="1400" dirty="0" err="1" smtClean="0"/>
              <a:t>lucratividad</a:t>
            </a:r>
            <a:endParaRPr lang="es-ES" sz="1400" dirty="0"/>
          </a:p>
        </p:txBody>
      </p:sp>
      <p:sp>
        <p:nvSpPr>
          <p:cNvPr id="22536" name="22 CuadroTexto"/>
          <p:cNvSpPr txBox="1">
            <a:spLocks noChangeArrowheads="1"/>
          </p:cNvSpPr>
          <p:nvPr/>
        </p:nvSpPr>
        <p:spPr bwMode="auto">
          <a:xfrm>
            <a:off x="3286125" y="4071938"/>
            <a:ext cx="2500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400" dirty="0" smtClean="0"/>
              <a:t>Democracia</a:t>
            </a:r>
            <a:endParaRPr lang="es-ES" sz="1400" dirty="0"/>
          </a:p>
        </p:txBody>
      </p:sp>
      <p:sp>
        <p:nvSpPr>
          <p:cNvPr id="29" name="28 Arco"/>
          <p:cNvSpPr/>
          <p:nvPr/>
        </p:nvSpPr>
        <p:spPr>
          <a:xfrm>
            <a:off x="2071688" y="2071688"/>
            <a:ext cx="3643312" cy="2857500"/>
          </a:xfrm>
          <a:prstGeom prst="arc">
            <a:avLst>
              <a:gd name="adj1" fmla="val 14935290"/>
              <a:gd name="adj2" fmla="val 2039180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" name="29 Arco"/>
          <p:cNvSpPr/>
          <p:nvPr/>
        </p:nvSpPr>
        <p:spPr>
          <a:xfrm>
            <a:off x="1785938" y="2071688"/>
            <a:ext cx="3143250" cy="5643562"/>
          </a:xfrm>
          <a:prstGeom prst="arc">
            <a:avLst>
              <a:gd name="adj1" fmla="val 16214100"/>
              <a:gd name="adj2" fmla="val 1548452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5" name="34 Estrella de 5 puntas"/>
          <p:cNvSpPr/>
          <p:nvPr/>
        </p:nvSpPr>
        <p:spPr>
          <a:xfrm>
            <a:off x="4460875" y="3571875"/>
            <a:ext cx="128588" cy="214313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6" name="35 Estrella de 5 puntas"/>
          <p:cNvSpPr/>
          <p:nvPr/>
        </p:nvSpPr>
        <p:spPr>
          <a:xfrm>
            <a:off x="4746625" y="3071813"/>
            <a:ext cx="128588" cy="21431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7" name="36 Estrella de 5 puntas"/>
          <p:cNvSpPr/>
          <p:nvPr/>
        </p:nvSpPr>
        <p:spPr>
          <a:xfrm>
            <a:off x="3889375" y="2857500"/>
            <a:ext cx="128588" cy="214313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8" name="37 Estrella de 5 puntas"/>
          <p:cNvSpPr/>
          <p:nvPr/>
        </p:nvSpPr>
        <p:spPr>
          <a:xfrm>
            <a:off x="5032375" y="3643313"/>
            <a:ext cx="128588" cy="2143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41" name="40 Arco"/>
          <p:cNvSpPr/>
          <p:nvPr/>
        </p:nvSpPr>
        <p:spPr>
          <a:xfrm rot="3000000">
            <a:off x="4352925" y="4232275"/>
            <a:ext cx="895350" cy="1822450"/>
          </a:xfrm>
          <a:prstGeom prst="arc">
            <a:avLst>
              <a:gd name="adj1" fmla="val 15564847"/>
              <a:gd name="adj2" fmla="val 1279712"/>
            </a:avLst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2254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1000000">
            <a:off x="6538913" y="2320925"/>
            <a:ext cx="2178050" cy="1457325"/>
          </a:xfrm>
        </p:spPr>
      </p:pic>
      <p:pic>
        <p:nvPicPr>
          <p:cNvPr id="22547" name="3 Imagen" descr="Cartell Bhakti i Dida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00000">
            <a:off x="790386" y="1639113"/>
            <a:ext cx="1319212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19 Imagen" descr="IMG_14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00000">
            <a:off x="6535606" y="4714884"/>
            <a:ext cx="1920000" cy="1440000"/>
          </a:xfrm>
          <a:prstGeom prst="rect">
            <a:avLst/>
          </a:prstGeom>
        </p:spPr>
      </p:pic>
      <p:pic>
        <p:nvPicPr>
          <p:cNvPr id="22" name="21 Imagen" descr="IMG_15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80000">
            <a:off x="4214810" y="785794"/>
            <a:ext cx="1634248" cy="1225686"/>
          </a:xfrm>
          <a:prstGeom prst="rect">
            <a:avLst/>
          </a:prstGeom>
        </p:spPr>
      </p:pic>
      <p:pic>
        <p:nvPicPr>
          <p:cNvPr id="103426" name="Picture 2" descr="C:\Users\Particular\Desktop\FOTOS COOPES\IMG_152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0298" y="5500702"/>
            <a:ext cx="1539086" cy="1154248"/>
          </a:xfrm>
          <a:prstGeom prst="rect">
            <a:avLst/>
          </a:prstGeom>
          <a:noFill/>
        </p:spPr>
      </p:pic>
      <p:pic>
        <p:nvPicPr>
          <p:cNvPr id="25" name="24 Imagen" descr="IMG_14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800000">
            <a:off x="201484" y="4350946"/>
            <a:ext cx="1920000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1414"/>
            <a:ext cx="9144000" cy="654050"/>
          </a:xfrm>
        </p:spPr>
        <p:txBody>
          <a:bodyPr>
            <a:normAutofit/>
          </a:bodyPr>
          <a:lstStyle/>
          <a:p>
            <a:pPr eaLnBrk="1" hangingPunct="1"/>
            <a:r>
              <a:rPr lang="ca-ES" sz="2800" b="1" dirty="0" smtClean="0">
                <a:solidFill>
                  <a:srgbClr val="FF0000"/>
                </a:solidFill>
              </a:rPr>
              <a:t>LA DOBLE DIMENSIÓN DE LAS EMPRESAS DE LA ESS</a:t>
            </a:r>
            <a:r>
              <a:rPr lang="ca-ES" sz="2800" b="1" dirty="0" smtClean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3825875"/>
            <a:ext cx="2601912" cy="388938"/>
          </a:xfrm>
        </p:spPr>
        <p:txBody>
          <a:bodyPr>
            <a:normAutofit fontScale="92500"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ca-ES" sz="1800" dirty="0" smtClean="0"/>
              <a:t>	Sector </a:t>
            </a:r>
            <a:r>
              <a:rPr lang="ca-ES" sz="1800" dirty="0" err="1" smtClean="0"/>
              <a:t>socioeconómico</a:t>
            </a:r>
            <a:endParaRPr lang="es-ES" sz="1800" dirty="0" smtClean="0"/>
          </a:p>
          <a:p>
            <a:pPr eaLnBrk="1" hangingPunct="1">
              <a:buFont typeface="Wingdings" pitchFamily="2" charset="2"/>
              <a:buNone/>
            </a:pPr>
            <a:endParaRPr lang="es-ES" sz="1800" dirty="0" smtClean="0"/>
          </a:p>
        </p:txBody>
      </p:sp>
      <p:pic>
        <p:nvPicPr>
          <p:cNvPr id="204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132138" y="1143000"/>
            <a:ext cx="2914650" cy="2185988"/>
          </a:xfrm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4200525"/>
            <a:ext cx="2952750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5940425" y="3854450"/>
            <a:ext cx="21605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s-ES" dirty="0" smtClean="0">
                <a:latin typeface="Calibri" pitchFamily="34" charset="0"/>
              </a:rPr>
              <a:t>Movimiento </a:t>
            </a:r>
            <a:r>
              <a:rPr lang="es-ES" dirty="0">
                <a:latin typeface="Calibri" pitchFamily="34" charset="0"/>
              </a:rPr>
              <a:t>social</a:t>
            </a:r>
          </a:p>
        </p:txBody>
      </p:sp>
      <p:pic>
        <p:nvPicPr>
          <p:cNvPr id="20487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/>
          <a:srcRect/>
          <a:stretch>
            <a:fillRect/>
          </a:stretch>
        </p:blipFill>
        <p:spPr>
          <a:xfrm>
            <a:off x="5400675" y="4194175"/>
            <a:ext cx="2916238" cy="2187575"/>
          </a:xfrm>
        </p:spPr>
      </p:pic>
      <p:sp>
        <p:nvSpPr>
          <p:cNvPr id="20488" name="9 CuadroTexto"/>
          <p:cNvSpPr txBox="1">
            <a:spLocks noChangeArrowheads="1"/>
          </p:cNvSpPr>
          <p:nvPr/>
        </p:nvSpPr>
        <p:spPr bwMode="auto">
          <a:xfrm>
            <a:off x="3643313" y="3357563"/>
            <a:ext cx="2143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smtClean="0">
                <a:latin typeface="Calibri" pitchFamily="34" charset="0"/>
              </a:rPr>
              <a:t>Acción colectiva</a:t>
            </a:r>
            <a:endParaRPr lang="es-ES" dirty="0">
              <a:latin typeface="Calibri" pitchFamily="34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5429250" y="3571875"/>
            <a:ext cx="785813" cy="2857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rot="10800000" flipV="1">
            <a:off x="2928938" y="3571876"/>
            <a:ext cx="714375" cy="3159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296863"/>
          </a:xfrm>
        </p:spPr>
        <p:txBody>
          <a:bodyPr>
            <a:noAutofit/>
          </a:bodyPr>
          <a:lstStyle/>
          <a:p>
            <a:pPr eaLnBrk="1" hangingPunct="1"/>
            <a:r>
              <a:rPr lang="ca-ES" sz="3000" b="1" dirty="0" smtClean="0">
                <a:solidFill>
                  <a:srgbClr val="FF0000"/>
                </a:solidFill>
              </a:rPr>
              <a:t>ECONOMÍA SOCIAL Y SOLIDARIA Y CICLO ECONÓMICO</a:t>
            </a:r>
            <a:endParaRPr lang="es-ES" sz="3000" b="1" dirty="0" smtClean="0">
              <a:solidFill>
                <a:srgbClr val="FF0000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357554" y="1357298"/>
            <a:ext cx="2089150" cy="171585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</a:pPr>
            <a:r>
              <a:rPr lang="es-ES" sz="2000" b="1" dirty="0" smtClean="0">
                <a:latin typeface="Calibri" pitchFamily="34" charset="0"/>
              </a:rPr>
              <a:t>Trabajo</a:t>
            </a:r>
          </a:p>
          <a:p>
            <a:pPr algn="ctr">
              <a:spcBef>
                <a:spcPts val="300"/>
              </a:spcBef>
            </a:pPr>
            <a:r>
              <a:rPr lang="es-ES" sz="2000" b="1" dirty="0" smtClean="0">
                <a:latin typeface="Calibri" pitchFamily="34" charset="0"/>
              </a:rPr>
              <a:t>cooperativo</a:t>
            </a:r>
            <a:endParaRPr lang="es-ES" sz="2000" b="1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sz="1400" dirty="0">
                <a:latin typeface="Calibri" pitchFamily="34" charset="0"/>
              </a:rPr>
              <a:t>(</a:t>
            </a:r>
            <a:r>
              <a:rPr lang="es-ES" sz="1400" dirty="0" err="1">
                <a:latin typeface="Calibri" pitchFamily="34" charset="0"/>
              </a:rPr>
              <a:t>coop</a:t>
            </a:r>
            <a:r>
              <a:rPr lang="es-ES" sz="1400" dirty="0">
                <a:latin typeface="Calibri" pitchFamily="34" charset="0"/>
              </a:rPr>
              <a:t>. de </a:t>
            </a:r>
            <a:r>
              <a:rPr lang="es-ES" sz="1400" dirty="0" smtClean="0">
                <a:latin typeface="Calibri" pitchFamily="34" charset="0"/>
              </a:rPr>
              <a:t>trabajo, </a:t>
            </a:r>
            <a:r>
              <a:rPr lang="es-ES" sz="1400" dirty="0" err="1">
                <a:latin typeface="Calibri" pitchFamily="34" charset="0"/>
              </a:rPr>
              <a:t>slab</a:t>
            </a:r>
            <a:r>
              <a:rPr lang="es-ES" sz="1400" dirty="0">
                <a:latin typeface="Calibri" pitchFamily="34" charset="0"/>
              </a:rPr>
              <a:t>, </a:t>
            </a:r>
            <a:r>
              <a:rPr lang="es-ES" sz="1400" dirty="0" smtClean="0">
                <a:latin typeface="Calibri" pitchFamily="34" charset="0"/>
              </a:rPr>
              <a:t>asociaciones</a:t>
            </a:r>
            <a:r>
              <a:rPr lang="es-ES" sz="1400" dirty="0">
                <a:latin typeface="Calibri" pitchFamily="34" charset="0"/>
              </a:rPr>
              <a:t>, </a:t>
            </a:r>
            <a:r>
              <a:rPr lang="es-ES" sz="1400" dirty="0" smtClean="0">
                <a:latin typeface="Calibri" pitchFamily="34" charset="0"/>
              </a:rPr>
              <a:t>trabajo colaborativo por </a:t>
            </a:r>
            <a:r>
              <a:rPr lang="es-ES" sz="1400" dirty="0">
                <a:latin typeface="Calibri" pitchFamily="34" charset="0"/>
              </a:rPr>
              <a:t>internet…)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643042" y="4286256"/>
            <a:ext cx="1700209" cy="1846659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latin typeface="Calibri" pitchFamily="34" charset="0"/>
              </a:rPr>
              <a:t>Finanzas éticas </a:t>
            </a:r>
            <a:endParaRPr lang="es-ES" b="1" dirty="0">
              <a:latin typeface="Calibri" pitchFamily="34" charset="0"/>
            </a:endParaRPr>
          </a:p>
          <a:p>
            <a:pPr algn="ctr"/>
            <a:r>
              <a:rPr lang="es-ES" sz="1600" dirty="0" smtClean="0">
                <a:latin typeface="Calibri" pitchFamily="34" charset="0"/>
              </a:rPr>
              <a:t>(banca ética, comunidades autofinanciadas, inversión socialmente responsable…)</a:t>
            </a:r>
            <a:endParaRPr lang="es-ES" sz="1600" dirty="0">
              <a:latin typeface="Calibri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571868" y="4286256"/>
            <a:ext cx="1785950" cy="2431435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sz="2000" b="1" dirty="0" smtClean="0">
                <a:latin typeface="Calibri" pitchFamily="34" charset="0"/>
              </a:rPr>
              <a:t>Consumo responsable</a:t>
            </a:r>
          </a:p>
          <a:p>
            <a:pPr algn="ctr"/>
            <a:r>
              <a:rPr lang="es-ES" sz="1600" dirty="0" smtClean="0">
                <a:latin typeface="Calibri" pitchFamily="34" charset="0"/>
              </a:rPr>
              <a:t>(prácticas </a:t>
            </a:r>
            <a:r>
              <a:rPr lang="es-ES" sz="1600" dirty="0">
                <a:latin typeface="Calibri" pitchFamily="34" charset="0"/>
              </a:rPr>
              <a:t>de </a:t>
            </a:r>
            <a:r>
              <a:rPr lang="es-ES" sz="1600" dirty="0" smtClean="0">
                <a:latin typeface="Calibri" pitchFamily="34" charset="0"/>
              </a:rPr>
              <a:t>consumo </a:t>
            </a:r>
            <a:r>
              <a:rPr lang="es-ES" sz="1600" dirty="0">
                <a:latin typeface="Calibri" pitchFamily="34" charset="0"/>
              </a:rPr>
              <a:t>responsable: </a:t>
            </a:r>
            <a:r>
              <a:rPr lang="es-ES" sz="1600" dirty="0" smtClean="0">
                <a:latin typeface="Calibri" pitchFamily="34" charset="0"/>
              </a:rPr>
              <a:t>personas</a:t>
            </a:r>
            <a:r>
              <a:rPr lang="es-ES" sz="1600" dirty="0">
                <a:latin typeface="Calibri" pitchFamily="34" charset="0"/>
              </a:rPr>
              <a:t>, </a:t>
            </a:r>
            <a:r>
              <a:rPr lang="es-ES" sz="1600" dirty="0" smtClean="0">
                <a:latin typeface="Calibri" pitchFamily="34" charset="0"/>
              </a:rPr>
              <a:t>empresas</a:t>
            </a:r>
            <a:r>
              <a:rPr lang="es-ES" sz="1600" dirty="0">
                <a:latin typeface="Calibri" pitchFamily="34" charset="0"/>
              </a:rPr>
              <a:t>, </a:t>
            </a:r>
            <a:r>
              <a:rPr lang="es-ES" sz="1600" dirty="0" smtClean="0">
                <a:latin typeface="Calibri" pitchFamily="34" charset="0"/>
              </a:rPr>
              <a:t>entidades </a:t>
            </a:r>
            <a:r>
              <a:rPr lang="es-ES" sz="1600" dirty="0">
                <a:latin typeface="Calibri" pitchFamily="34" charset="0"/>
              </a:rPr>
              <a:t>y</a:t>
            </a:r>
            <a:r>
              <a:rPr lang="es-ES" sz="1600" dirty="0" smtClean="0">
                <a:latin typeface="Calibri" pitchFamily="34" charset="0"/>
              </a:rPr>
              <a:t> administraciones</a:t>
            </a:r>
            <a:r>
              <a:rPr lang="es-ES" sz="1600" dirty="0">
                <a:latin typeface="Calibri" pitchFamily="34" charset="0"/>
              </a:rPr>
              <a:t>)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6786578" y="1714488"/>
            <a:ext cx="2089150" cy="1938338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latin typeface="Calibri" pitchFamily="34" charset="0"/>
              </a:rPr>
              <a:t>Comercialización </a:t>
            </a:r>
            <a:r>
              <a:rPr lang="es-ES" sz="2000" b="1" dirty="0">
                <a:latin typeface="Calibri" pitchFamily="34" charset="0"/>
              </a:rPr>
              <a:t>justa</a:t>
            </a:r>
          </a:p>
          <a:p>
            <a:pPr algn="ctr">
              <a:spcBef>
                <a:spcPct val="50000"/>
              </a:spcBef>
            </a:pPr>
            <a:r>
              <a:rPr lang="es-ES" sz="1600" dirty="0" smtClean="0">
                <a:latin typeface="Calibri" pitchFamily="34" charset="0"/>
              </a:rPr>
              <a:t>(tiendas </a:t>
            </a:r>
            <a:r>
              <a:rPr lang="es-ES" sz="1600" dirty="0">
                <a:latin typeface="Calibri" pitchFamily="34" charset="0"/>
              </a:rPr>
              <a:t>de </a:t>
            </a:r>
            <a:r>
              <a:rPr lang="es-ES" sz="1600" dirty="0" smtClean="0">
                <a:latin typeface="Calibri" pitchFamily="34" charset="0"/>
              </a:rPr>
              <a:t>comercio justo, </a:t>
            </a:r>
            <a:r>
              <a:rPr lang="es-ES" sz="1600" dirty="0" err="1" smtClean="0">
                <a:latin typeface="Calibri" pitchFamily="34" charset="0"/>
              </a:rPr>
              <a:t>coop</a:t>
            </a:r>
            <a:r>
              <a:rPr lang="es-ES" sz="1600" dirty="0" smtClean="0">
                <a:latin typeface="Calibri" pitchFamily="34" charset="0"/>
              </a:rPr>
              <a:t> de consumo y servicios</a:t>
            </a:r>
            <a:r>
              <a:rPr lang="es-ES" sz="1600" dirty="0">
                <a:latin typeface="Calibri" pitchFamily="34" charset="0"/>
              </a:rPr>
              <a:t>…)</a:t>
            </a:r>
          </a:p>
          <a:p>
            <a:pPr algn="ctr">
              <a:spcBef>
                <a:spcPct val="50000"/>
              </a:spcBef>
            </a:pPr>
            <a:endParaRPr lang="es-ES" sz="1600" dirty="0">
              <a:latin typeface="Calibri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142844" y="1928802"/>
            <a:ext cx="2089150" cy="1769715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latin typeface="Calibri" pitchFamily="34" charset="0"/>
              </a:rPr>
              <a:t>Gestión participativa de los comunes</a:t>
            </a:r>
            <a:endParaRPr lang="es-ES" sz="2000" b="1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sz="1400" dirty="0" smtClean="0">
                <a:latin typeface="Calibri" pitchFamily="34" charset="0"/>
              </a:rPr>
              <a:t>(asambleas comunitarias, comunidades de usuarios…)</a:t>
            </a:r>
            <a:endParaRPr lang="es-ES" sz="1400" dirty="0">
              <a:latin typeface="Calibri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643570" y="4143380"/>
            <a:ext cx="1571636" cy="2539157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 dirty="0" smtClean="0">
                <a:latin typeface="Calibri" pitchFamily="34" charset="0"/>
              </a:rPr>
              <a:t>Distribución solidaria</a:t>
            </a:r>
            <a:endParaRPr lang="es-ES" sz="2000" b="1" dirty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" sz="1400" dirty="0" smtClean="0">
                <a:latin typeface="Calibri" pitchFamily="34" charset="0"/>
              </a:rPr>
              <a:t>(fondos de solidaridad </a:t>
            </a:r>
            <a:r>
              <a:rPr lang="es-ES" sz="1400" dirty="0" err="1" smtClean="0">
                <a:latin typeface="Calibri" pitchFamily="34" charset="0"/>
              </a:rPr>
              <a:t>intercooperativa</a:t>
            </a:r>
            <a:r>
              <a:rPr lang="es-ES" sz="1400" dirty="0" smtClean="0">
                <a:latin typeface="Calibri" pitchFamily="34" charset="0"/>
              </a:rPr>
              <a:t>, presupuestos participativos…)</a:t>
            </a:r>
          </a:p>
          <a:p>
            <a:pPr algn="ctr">
              <a:spcBef>
                <a:spcPct val="50000"/>
              </a:spcBef>
            </a:pPr>
            <a:endParaRPr lang="es-ES" sz="1400" dirty="0" smtClean="0">
              <a:latin typeface="Calibri" pitchFamily="34" charset="0"/>
            </a:endParaRPr>
          </a:p>
          <a:p>
            <a:pPr algn="ctr">
              <a:spcBef>
                <a:spcPct val="50000"/>
              </a:spcBef>
            </a:pPr>
            <a:endParaRPr lang="es-ES" sz="1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tree-felling.co.uk/images/tree_image_Crownth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9513" y="1142984"/>
            <a:ext cx="4979987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24 Elipse"/>
          <p:cNvSpPr/>
          <p:nvPr/>
        </p:nvSpPr>
        <p:spPr>
          <a:xfrm>
            <a:off x="1857356" y="1785929"/>
            <a:ext cx="1571625" cy="4286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6" name="25 Elipse"/>
          <p:cNvSpPr/>
          <p:nvPr/>
        </p:nvSpPr>
        <p:spPr>
          <a:xfrm>
            <a:off x="3571875" y="1000108"/>
            <a:ext cx="1571625" cy="4286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6143645" y="1857364"/>
            <a:ext cx="1357313" cy="4286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462" name="19 CuadroTexto"/>
          <p:cNvSpPr txBox="1">
            <a:spLocks noChangeArrowheads="1"/>
          </p:cNvSpPr>
          <p:nvPr/>
        </p:nvSpPr>
        <p:spPr bwMode="auto">
          <a:xfrm>
            <a:off x="6143645" y="1876417"/>
            <a:ext cx="1285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dirty="0" smtClean="0"/>
              <a:t>Inversión</a:t>
            </a:r>
            <a:endParaRPr lang="es-ES" sz="1600" dirty="0"/>
          </a:p>
        </p:txBody>
      </p:sp>
      <p:sp>
        <p:nvSpPr>
          <p:cNvPr id="28" name="27 Elipse"/>
          <p:cNvSpPr/>
          <p:nvPr/>
        </p:nvSpPr>
        <p:spPr>
          <a:xfrm>
            <a:off x="6715151" y="3071814"/>
            <a:ext cx="1571625" cy="5715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9" name="28 Elipse"/>
          <p:cNvSpPr/>
          <p:nvPr/>
        </p:nvSpPr>
        <p:spPr>
          <a:xfrm>
            <a:off x="1500177" y="3071813"/>
            <a:ext cx="1571625" cy="4286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30" name="29 Elipse"/>
          <p:cNvSpPr/>
          <p:nvPr/>
        </p:nvSpPr>
        <p:spPr>
          <a:xfrm>
            <a:off x="5857893" y="4286259"/>
            <a:ext cx="1357313" cy="4286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466" name="5 CuadroTexto"/>
          <p:cNvSpPr txBox="1">
            <a:spLocks noChangeArrowheads="1"/>
          </p:cNvSpPr>
          <p:nvPr/>
        </p:nvSpPr>
        <p:spPr bwMode="auto">
          <a:xfrm>
            <a:off x="3143240" y="6273822"/>
            <a:ext cx="3571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b="1" dirty="0" smtClean="0">
                <a:solidFill>
                  <a:srgbClr val="996633"/>
                </a:solidFill>
              </a:rPr>
              <a:t>Tejido </a:t>
            </a:r>
            <a:r>
              <a:rPr lang="es-ES" b="1" dirty="0">
                <a:solidFill>
                  <a:srgbClr val="996633"/>
                </a:solidFill>
              </a:rPr>
              <a:t>social </a:t>
            </a:r>
            <a:r>
              <a:rPr lang="es-ES" b="1" dirty="0" smtClean="0">
                <a:solidFill>
                  <a:srgbClr val="996633"/>
                </a:solidFill>
              </a:rPr>
              <a:t>comunitario</a:t>
            </a:r>
            <a:endParaRPr lang="es-ES" b="1" dirty="0">
              <a:solidFill>
                <a:srgbClr val="996633"/>
              </a:solidFill>
            </a:endParaRPr>
          </a:p>
        </p:txBody>
      </p:sp>
      <p:sp>
        <p:nvSpPr>
          <p:cNvPr id="19467" name="6 CuadroTexto"/>
          <p:cNvSpPr txBox="1">
            <a:spLocks noChangeArrowheads="1"/>
          </p:cNvSpPr>
          <p:nvPr/>
        </p:nvSpPr>
        <p:spPr bwMode="auto">
          <a:xfrm>
            <a:off x="71406" y="4643446"/>
            <a:ext cx="1714500" cy="5238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Gestión </a:t>
            </a:r>
            <a:r>
              <a:rPr lang="es-ES" sz="1400" dirty="0">
                <a:solidFill>
                  <a:srgbClr val="FF0000"/>
                </a:solidFill>
              </a:rPr>
              <a:t>participativa </a:t>
            </a:r>
          </a:p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de los comunes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19468" name="7 CuadroTexto"/>
          <p:cNvSpPr txBox="1">
            <a:spLocks noChangeArrowheads="1"/>
          </p:cNvSpPr>
          <p:nvPr/>
        </p:nvSpPr>
        <p:spPr bwMode="auto">
          <a:xfrm>
            <a:off x="142875" y="2428868"/>
            <a:ext cx="1928813" cy="307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Trabajo cooperativo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19469" name="8 CuadroTexto"/>
          <p:cNvSpPr txBox="1">
            <a:spLocks noChangeArrowheads="1"/>
          </p:cNvSpPr>
          <p:nvPr/>
        </p:nvSpPr>
        <p:spPr bwMode="auto">
          <a:xfrm>
            <a:off x="428596" y="1214422"/>
            <a:ext cx="1928812" cy="307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Comercialización </a:t>
            </a:r>
            <a:r>
              <a:rPr lang="es-ES" sz="1400" dirty="0">
                <a:solidFill>
                  <a:srgbClr val="FF0000"/>
                </a:solidFill>
              </a:rPr>
              <a:t>justa</a:t>
            </a:r>
          </a:p>
        </p:txBody>
      </p:sp>
      <p:sp>
        <p:nvSpPr>
          <p:cNvPr id="19470" name="9 CuadroTexto"/>
          <p:cNvSpPr txBox="1">
            <a:spLocks noChangeArrowheads="1"/>
          </p:cNvSpPr>
          <p:nvPr/>
        </p:nvSpPr>
        <p:spPr bwMode="auto">
          <a:xfrm>
            <a:off x="7358094" y="2549521"/>
            <a:ext cx="1714500" cy="307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Finanzas éticas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19471" name="10 CuadroTexto"/>
          <p:cNvSpPr txBox="1">
            <a:spLocks noChangeArrowheads="1"/>
          </p:cNvSpPr>
          <p:nvPr/>
        </p:nvSpPr>
        <p:spPr bwMode="auto">
          <a:xfrm>
            <a:off x="5572147" y="785794"/>
            <a:ext cx="2143125" cy="307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Consumo </a:t>
            </a:r>
            <a:r>
              <a:rPr lang="es-ES" sz="1400" dirty="0">
                <a:solidFill>
                  <a:srgbClr val="FF0000"/>
                </a:solidFill>
              </a:rPr>
              <a:t>responsable</a:t>
            </a:r>
          </a:p>
        </p:txBody>
      </p:sp>
      <p:sp>
        <p:nvSpPr>
          <p:cNvPr id="19472" name="11 CuadroTexto"/>
          <p:cNvSpPr txBox="1">
            <a:spLocks noChangeArrowheads="1"/>
          </p:cNvSpPr>
          <p:nvPr/>
        </p:nvSpPr>
        <p:spPr bwMode="auto">
          <a:xfrm>
            <a:off x="7143782" y="3906843"/>
            <a:ext cx="2000250" cy="307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Distribución solidaria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19473" name="12 CuadroTexto"/>
          <p:cNvSpPr txBox="1">
            <a:spLocks noChangeArrowheads="1"/>
          </p:cNvSpPr>
          <p:nvPr/>
        </p:nvSpPr>
        <p:spPr bwMode="auto">
          <a:xfrm>
            <a:off x="6786593" y="5121289"/>
            <a:ext cx="2143125" cy="307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Monedas comunitarias</a:t>
            </a:r>
            <a:endParaRPr lang="es-ES" sz="1400" dirty="0">
              <a:solidFill>
                <a:srgbClr val="FF0000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2357438" y="4500573"/>
            <a:ext cx="1571625" cy="42862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9475" name="15 CuadroTexto"/>
          <p:cNvSpPr txBox="1">
            <a:spLocks noChangeArrowheads="1"/>
          </p:cNvSpPr>
          <p:nvPr/>
        </p:nvSpPr>
        <p:spPr bwMode="auto">
          <a:xfrm>
            <a:off x="2571750" y="4519623"/>
            <a:ext cx="1285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dirty="0" smtClean="0"/>
              <a:t>Apropiación</a:t>
            </a:r>
            <a:endParaRPr lang="es-ES" sz="1600" dirty="0"/>
          </a:p>
        </p:txBody>
      </p:sp>
      <p:sp>
        <p:nvSpPr>
          <p:cNvPr id="19476" name="16 CuadroTexto"/>
          <p:cNvSpPr txBox="1">
            <a:spLocks noChangeArrowheads="1"/>
          </p:cNvSpPr>
          <p:nvPr/>
        </p:nvSpPr>
        <p:spPr bwMode="auto">
          <a:xfrm>
            <a:off x="1571604" y="3090862"/>
            <a:ext cx="17859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dirty="0" smtClean="0"/>
              <a:t>Transformación</a:t>
            </a:r>
            <a:endParaRPr lang="es-ES" sz="1600" dirty="0"/>
          </a:p>
        </p:txBody>
      </p:sp>
      <p:sp>
        <p:nvSpPr>
          <p:cNvPr id="19477" name="17 CuadroTexto"/>
          <p:cNvSpPr txBox="1">
            <a:spLocks noChangeArrowheads="1"/>
          </p:cNvSpPr>
          <p:nvPr/>
        </p:nvSpPr>
        <p:spPr bwMode="auto">
          <a:xfrm>
            <a:off x="1928794" y="1835141"/>
            <a:ext cx="150018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500" dirty="0" smtClean="0"/>
              <a:t>Distribución</a:t>
            </a:r>
            <a:endParaRPr lang="es-ES" sz="1500" dirty="0"/>
          </a:p>
        </p:txBody>
      </p:sp>
      <p:sp>
        <p:nvSpPr>
          <p:cNvPr id="19478" name="18 CuadroTexto"/>
          <p:cNvSpPr txBox="1">
            <a:spLocks noChangeArrowheads="1"/>
          </p:cNvSpPr>
          <p:nvPr/>
        </p:nvSpPr>
        <p:spPr bwMode="auto">
          <a:xfrm>
            <a:off x="3714750" y="1000108"/>
            <a:ext cx="1285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dirty="0" smtClean="0"/>
              <a:t>Consumo</a:t>
            </a:r>
            <a:endParaRPr lang="es-ES" sz="1600" dirty="0"/>
          </a:p>
        </p:txBody>
      </p:sp>
      <p:sp>
        <p:nvSpPr>
          <p:cNvPr id="19479" name="20 CuadroTexto"/>
          <p:cNvSpPr txBox="1">
            <a:spLocks noChangeArrowheads="1"/>
          </p:cNvSpPr>
          <p:nvPr/>
        </p:nvSpPr>
        <p:spPr bwMode="auto">
          <a:xfrm>
            <a:off x="6643714" y="3119439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 dirty="0" smtClean="0"/>
              <a:t>Distribución del excedente</a:t>
            </a:r>
            <a:endParaRPr lang="es-ES" sz="1400" dirty="0"/>
          </a:p>
        </p:txBody>
      </p:sp>
      <p:sp>
        <p:nvSpPr>
          <p:cNvPr id="19480" name="21 CuadroTexto"/>
          <p:cNvSpPr txBox="1">
            <a:spLocks noChangeArrowheads="1"/>
          </p:cNvSpPr>
          <p:nvPr/>
        </p:nvSpPr>
        <p:spPr bwMode="auto">
          <a:xfrm>
            <a:off x="5929331" y="4357694"/>
            <a:ext cx="1285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dirty="0" smtClean="0"/>
              <a:t>Circulación</a:t>
            </a:r>
            <a:endParaRPr lang="es-ES" sz="1600" dirty="0"/>
          </a:p>
        </p:txBody>
      </p:sp>
      <p:cxnSp>
        <p:nvCxnSpPr>
          <p:cNvPr id="32" name="31 Conector recto de flecha"/>
          <p:cNvCxnSpPr/>
          <p:nvPr/>
        </p:nvCxnSpPr>
        <p:spPr>
          <a:xfrm rot="10800000" flipV="1">
            <a:off x="1857357" y="4786323"/>
            <a:ext cx="357188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/>
          <p:nvPr/>
        </p:nvCxnSpPr>
        <p:spPr>
          <a:xfrm>
            <a:off x="7286625" y="2285993"/>
            <a:ext cx="285750" cy="2143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5143504" y="1000108"/>
            <a:ext cx="357187" cy="1428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rot="10800000">
            <a:off x="1857356" y="1571613"/>
            <a:ext cx="285750" cy="21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rot="16200000" flipV="1">
            <a:off x="1643062" y="2786059"/>
            <a:ext cx="214313" cy="21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7858125" y="3643315"/>
            <a:ext cx="285750" cy="21431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>
            <a:off x="6786580" y="4786324"/>
            <a:ext cx="285750" cy="21431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0955"/>
            <a:ext cx="7772400" cy="461963"/>
          </a:xfrm>
        </p:spPr>
        <p:txBody>
          <a:bodyPr>
            <a:noAutofit/>
          </a:bodyPr>
          <a:lstStyle/>
          <a:p>
            <a:pPr eaLnBrk="1" hangingPunct="1"/>
            <a:r>
              <a:rPr lang="ca-ES" sz="3200" b="1" dirty="0" smtClean="0">
                <a:solidFill>
                  <a:srgbClr val="FF0000"/>
                </a:solidFill>
                <a:ea typeface="ＭＳ Ｐゴシック" pitchFamily="34" charset="-128"/>
              </a:rPr>
              <a:t>EL ÁRBOL DE LA ESS</a:t>
            </a:r>
            <a:endParaRPr lang="es-ES" sz="3200" b="1" dirty="0" smtClean="0">
              <a:solidFill>
                <a:srgbClr val="FF0000"/>
              </a:solidFill>
              <a:ea typeface="ＭＳ Ｐゴシック" pitchFamily="34" charset="-128"/>
            </a:endParaRPr>
          </a:p>
        </p:txBody>
      </p:sp>
      <p:sp>
        <p:nvSpPr>
          <p:cNvPr id="19489" name="48 CuadroTexto"/>
          <p:cNvSpPr txBox="1">
            <a:spLocks noChangeArrowheads="1"/>
          </p:cNvSpPr>
          <p:nvPr/>
        </p:nvSpPr>
        <p:spPr bwMode="auto">
          <a:xfrm rot="-5400000">
            <a:off x="3445669" y="5055416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bg1"/>
                </a:solidFill>
              </a:rPr>
              <a:t>DEMOCRACIA</a:t>
            </a:r>
            <a:endParaRPr lang="es-ES" sz="1200" b="1" dirty="0">
              <a:solidFill>
                <a:schemeClr val="bg1"/>
              </a:solidFill>
            </a:endParaRPr>
          </a:p>
          <a:p>
            <a:pPr algn="ctr"/>
            <a:r>
              <a:rPr lang="es-ES" sz="1200" b="1" dirty="0">
                <a:solidFill>
                  <a:schemeClr val="bg1"/>
                </a:solidFill>
              </a:rPr>
              <a:t>´</a:t>
            </a:r>
            <a:r>
              <a:rPr lang="es-ES" sz="1200" b="1" dirty="0" smtClean="0">
                <a:solidFill>
                  <a:schemeClr val="bg1"/>
                </a:solidFill>
              </a:rPr>
              <a:t>SOLIDARIDAD</a:t>
            </a:r>
            <a:endParaRPr lang="es-ES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1240</Words>
  <Application>Microsoft Office PowerPoint</Application>
  <PresentationFormat>Presentación en pantalla (4:3)</PresentationFormat>
  <Paragraphs>259</Paragraphs>
  <Slides>32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La economía social y solidaria,  ¿embrión de otra economía? Jordi Garcia Jané </vt:lpstr>
      <vt:lpstr>EXISTEN REALIDADES ECONÓMICAS NO CAPITALISTAS…</vt:lpstr>
      <vt:lpstr>… QUE PODEMOS LLAMAR  ECONOMÍA SOCIAL Y SOLIDARIA (ESS)</vt:lpstr>
      <vt:lpstr>¿DE QUÉ HABLAMOS CUANDO HABLAMOS DE ESS?</vt:lpstr>
      <vt:lpstr>UNA REALIDAD HETEROGÉNEA</vt:lpstr>
      <vt:lpstr>INICIATIVAS DE DISTINTA INTENSIDAD</vt:lpstr>
      <vt:lpstr>LA DOBLE DIMENSIÓN DE LAS EMPRESAS DE LA ESS </vt:lpstr>
      <vt:lpstr>ECONOMÍA SOCIAL Y SOLIDARIA Y CICLO ECONÓMICO</vt:lpstr>
      <vt:lpstr>EL ÁRBOL DE LA ESS</vt:lpstr>
      <vt:lpstr>OTRO PARADIGMA ECONÓMICO</vt:lpstr>
      <vt:lpstr>BARQUITOS EN MEDIO DE UN OCÉANO EMBRAVECIDO</vt:lpstr>
      <vt:lpstr>¿QUÉ TIPO DE SOCIEDAD PROMUEVE  LA ECONOMÍA SOCIAL Y SOLIDARIA?</vt:lpstr>
      <vt:lpstr>Diapositiva 13</vt:lpstr>
      <vt:lpstr>LA ESS COMO FUENTE DE INSPIRACIÓN</vt:lpstr>
      <vt:lpstr>POR UNA ECONOMIA COOPERATIVA</vt:lpstr>
      <vt:lpstr>10 RETOS DE LA ESS</vt:lpstr>
      <vt:lpstr>10 RETOS DE LA ESS</vt:lpstr>
      <vt:lpstr>Diapositiva 18</vt:lpstr>
      <vt:lpstr>10 RETOS DE LA ESS</vt:lpstr>
      <vt:lpstr>Diapositiva 20</vt:lpstr>
      <vt:lpstr>Diapositiva 21</vt:lpstr>
      <vt:lpstr>Diapositiva 22</vt:lpstr>
      <vt:lpstr>10 RETOS DE LA ESS</vt:lpstr>
      <vt:lpstr>10 RETOS DE LA ESS</vt:lpstr>
      <vt:lpstr>10 RETOS DE LA ESS</vt:lpstr>
      <vt:lpstr>LA ESS: CÓMO ESTÁ</vt:lpstr>
      <vt:lpstr>LA ESS: CÓMO LA QUEREMOS</vt:lpstr>
      <vt:lpstr>ECONOMÍA SOCIAL Y SOLIDARIA Y CICLO ECONÓMICO</vt:lpstr>
      <vt:lpstr>Diapositiva 29</vt:lpstr>
      <vt:lpstr>Diapositiva 30</vt:lpstr>
      <vt:lpstr>POR UNA ECONOMÍA POSCAPITALISTA</vt:lpstr>
      <vt:lpstr>Diapositiva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 a un nou model socioeconòmic a Santa Coloma de Gramenet</dc:title>
  <dc:creator>Windows User</dc:creator>
  <cp:lastModifiedBy>Windows User</cp:lastModifiedBy>
  <cp:revision>220</cp:revision>
  <dcterms:created xsi:type="dcterms:W3CDTF">2011-03-20T20:52:36Z</dcterms:created>
  <dcterms:modified xsi:type="dcterms:W3CDTF">2014-10-30T21:01:44Z</dcterms:modified>
</cp:coreProperties>
</file>