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ítulo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7" name="16 Subtítulo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30" name="2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6434DC-13CC-44DC-983D-E74E648AF89A}" type="datetimeFigureOut">
              <a:rPr lang="es-ES" smtClean="0"/>
              <a:t>04/07/2012</a:t>
            </a:fld>
            <a:endParaRPr lang="es-ES"/>
          </a:p>
        </p:txBody>
      </p:sp>
      <p:sp>
        <p:nvSpPr>
          <p:cNvPr id="19" name="1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27" name="2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61926A-EA1F-4095-B200-17E579DEDC14}" type="slidenum">
              <a:rPr lang="es-ES" smtClean="0"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dissolv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6434DC-13CC-44DC-983D-E74E648AF89A}" type="datetimeFigureOut">
              <a:rPr lang="es-ES" smtClean="0"/>
              <a:t>04/07/2012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61926A-EA1F-4095-B200-17E579DEDC14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  <p:transition>
    <p:dissolv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6434DC-13CC-44DC-983D-E74E648AF89A}" type="datetimeFigureOut">
              <a:rPr lang="es-ES" smtClean="0"/>
              <a:t>04/07/2012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61926A-EA1F-4095-B200-17E579DEDC14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  <p:transition>
    <p:dissolv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6434DC-13CC-44DC-983D-E74E648AF89A}" type="datetimeFigureOut">
              <a:rPr lang="es-ES" smtClean="0"/>
              <a:t>04/07/2012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61926A-EA1F-4095-B200-17E579DEDC14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  <p:transition>
    <p:dissolv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6434DC-13CC-44DC-983D-E74E648AF89A}" type="datetimeFigureOut">
              <a:rPr lang="es-ES" smtClean="0"/>
              <a:t>04/07/2012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61926A-EA1F-4095-B200-17E579DEDC14}" type="slidenum">
              <a:rPr lang="es-ES" smtClean="0"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dissolv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6434DC-13CC-44DC-983D-E74E648AF89A}" type="datetimeFigureOut">
              <a:rPr lang="es-ES" smtClean="0"/>
              <a:t>04/07/2012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61926A-EA1F-4095-B200-17E579DEDC14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  <p:transition>
    <p:dissolv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6434DC-13CC-44DC-983D-E74E648AF89A}" type="datetimeFigureOut">
              <a:rPr lang="es-ES" smtClean="0"/>
              <a:t>04/07/2012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61926A-EA1F-4095-B200-17E579DEDC14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  <p:transition>
    <p:dissolv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6434DC-13CC-44DC-983D-E74E648AF89A}" type="datetimeFigureOut">
              <a:rPr lang="es-ES" smtClean="0"/>
              <a:t>04/07/2012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61926A-EA1F-4095-B200-17E579DEDC14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  <p:transition>
    <p:dissolv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6434DC-13CC-44DC-983D-E74E648AF89A}" type="datetimeFigureOut">
              <a:rPr lang="es-ES" smtClean="0"/>
              <a:t>04/07/2012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61926A-EA1F-4095-B200-17E579DEDC14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  <p:transition>
    <p:dissolv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6434DC-13CC-44DC-983D-E74E648AF89A}" type="datetimeFigureOut">
              <a:rPr lang="es-ES" smtClean="0"/>
              <a:t>04/07/2012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61926A-EA1F-4095-B200-17E579DEDC14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  <p:transition>
    <p:dissolv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Recortar y redondear rectángulo de esquina sencilla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Triángulo rectángulo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6434DC-13CC-44DC-983D-E74E648AF89A}" type="datetimeFigureOut">
              <a:rPr lang="es-ES" smtClean="0"/>
              <a:t>04/07/2012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B661926A-EA1F-4095-B200-17E579DEDC14}" type="slidenum">
              <a:rPr lang="es-ES" smtClean="0"/>
              <a:t>‹Nº›</a:t>
            </a:fld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10" name="9 Forma libre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10 Forma libre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>
    <p:dissolv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Forma libre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Forma libre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8 Marcador de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0" name="29 Marcador de texto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076434DC-13CC-44DC-983D-E74E648AF89A}" type="datetimeFigureOut">
              <a:rPr lang="es-ES" smtClean="0"/>
              <a:t>04/07/2012</a:t>
            </a:fld>
            <a:endParaRPr lang="es-ES"/>
          </a:p>
        </p:txBody>
      </p:sp>
      <p:sp>
        <p:nvSpPr>
          <p:cNvPr id="22" name="21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661926A-EA1F-4095-B200-17E579DEDC14}" type="slidenum">
              <a:rPr lang="es-ES" smtClean="0"/>
              <a:t>‹Nº›</a:t>
            </a:fld>
            <a:endParaRPr lang="es-ES"/>
          </a:p>
        </p:txBody>
      </p:sp>
      <p:grpSp>
        <p:nvGrpSpPr>
          <p:cNvPr id="2" name="1 Grupo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11 Forma libre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12 Forma libre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>
    <p:dissolve/>
  </p:transition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ctrTitle"/>
          </p:nvPr>
        </p:nvSpPr>
        <p:spPr>
          <a:xfrm>
            <a:off x="539552" y="332656"/>
            <a:ext cx="7851648" cy="1828800"/>
          </a:xfrm>
        </p:spPr>
        <p:txBody>
          <a:bodyPr/>
          <a:lstStyle/>
          <a:p>
            <a:pPr algn="ctr"/>
            <a:r>
              <a:rPr lang="es-ES" dirty="0" smtClean="0"/>
              <a:t>ISLANDIA: LA REVOLUCIÓN SILENCIADA</a:t>
            </a:r>
            <a:endParaRPr lang="es-ES" dirty="0"/>
          </a:p>
        </p:txBody>
      </p:sp>
      <p:sp>
        <p:nvSpPr>
          <p:cNvPr id="5" name="4 Subtítulo"/>
          <p:cNvSpPr>
            <a:spLocks noGrp="1"/>
          </p:cNvSpPr>
          <p:nvPr>
            <p:ph type="subTitle" idx="1"/>
          </p:nvPr>
        </p:nvSpPr>
        <p:spPr>
          <a:xfrm>
            <a:off x="1043608" y="5229200"/>
            <a:ext cx="7424722" cy="1440160"/>
          </a:xfrm>
        </p:spPr>
        <p:txBody>
          <a:bodyPr/>
          <a:lstStyle/>
          <a:p>
            <a:pPr algn="ctr"/>
            <a:r>
              <a:rPr lang="es-ES" dirty="0" smtClean="0"/>
              <a:t>IDOIA INTXAURBE, MIKEL NOVAL. </a:t>
            </a:r>
          </a:p>
          <a:p>
            <a:pPr algn="ctr"/>
            <a:r>
              <a:rPr lang="es-ES" dirty="0" smtClean="0"/>
              <a:t>GABINETE DE ESTUDIOS DE ELA.</a:t>
            </a:r>
          </a:p>
          <a:p>
            <a:pPr algn="ctr"/>
            <a:r>
              <a:rPr lang="es-ES" dirty="0" smtClean="0"/>
              <a:t>UNED. 2012-07-04</a:t>
            </a:r>
            <a:endParaRPr lang="es-E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339752" y="2132856"/>
            <a:ext cx="4402460" cy="2932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dissolv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4000" dirty="0" smtClean="0"/>
              <a:t>LA CLAVE: LA ACCIÓN DEL GOBIERNO</a:t>
            </a:r>
            <a:endParaRPr lang="es-ES" sz="40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Establecimiento del control de capitales</a:t>
            </a:r>
          </a:p>
          <a:p>
            <a:r>
              <a:rPr lang="es-ES" dirty="0" smtClean="0"/>
              <a:t>Nacionalización de la banca y estrategia financiera</a:t>
            </a:r>
          </a:p>
          <a:p>
            <a:endParaRPr lang="es-ES" dirty="0"/>
          </a:p>
          <a:p>
            <a:r>
              <a:rPr lang="es-ES" dirty="0" smtClean="0"/>
              <a:t>Deja en evidencia al estado español (</a:t>
            </a:r>
            <a:r>
              <a:rPr lang="es-ES" dirty="0" smtClean="0"/>
              <a:t>dinero </a:t>
            </a:r>
            <a:r>
              <a:rPr lang="es-ES" dirty="0" err="1" smtClean="0"/>
              <a:t>pùblico</a:t>
            </a:r>
            <a:r>
              <a:rPr lang="es-ES" dirty="0" smtClean="0"/>
              <a:t> a la banca, créditos del BCE). A cambio de nada. Ahora, </a:t>
            </a:r>
            <a:r>
              <a:rPr lang="es-ES" dirty="0" err="1" smtClean="0"/>
              <a:t>prèstamo</a:t>
            </a:r>
            <a:r>
              <a:rPr lang="es-ES" dirty="0" smtClean="0"/>
              <a:t> de 100.000 millones de euros más. EMPUJÓN AL PRECIPICIO.</a:t>
            </a:r>
          </a:p>
        </p:txBody>
      </p:sp>
    </p:spTree>
    <p:extLst>
      <p:ext uri="{BB962C8B-B14F-4D97-AF65-F5344CB8AC3E}">
        <p14:creationId xmlns:p14="http://schemas.microsoft.com/office/powerpoint/2010/main" val="362510616"/>
      </p:ext>
    </p:extLst>
  </p:cSld>
  <p:clrMapOvr>
    <a:masterClrMapping/>
  </p:clrMapOvr>
  <p:transition>
    <p:dissolv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Conclusiones finales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La aplicación de las políticas de ajuste lleva al desastre</a:t>
            </a:r>
          </a:p>
          <a:p>
            <a:r>
              <a:rPr lang="es-ES" dirty="0" smtClean="0"/>
              <a:t>La salida justa a la crisis pasa por un cambio radical de las políticas, confrontando con el poder económico</a:t>
            </a:r>
          </a:p>
          <a:p>
            <a:r>
              <a:rPr lang="es-ES" dirty="0" smtClean="0"/>
              <a:t>La movilización social es la vía para cambiar las políticas</a:t>
            </a:r>
          </a:p>
          <a:p>
            <a:endParaRPr lang="es-ES" dirty="0"/>
          </a:p>
          <a:p>
            <a:r>
              <a:rPr lang="es-ES" dirty="0" smtClean="0"/>
              <a:t>EL PODER ES VULNERABLE. </a:t>
            </a:r>
            <a:r>
              <a:rPr lang="es-ES" smtClean="0"/>
              <a:t>LA FUERZA ESTÁ EN NUESTRAS MANOS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076802915"/>
      </p:ext>
    </p:extLst>
  </p:cSld>
  <p:clrMapOvr>
    <a:masterClrMapping/>
  </p:clrMapOvr>
  <p:transition>
    <p:dissolv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08688"/>
          </a:xfrm>
        </p:spPr>
        <p:txBody>
          <a:bodyPr>
            <a:noAutofit/>
          </a:bodyPr>
          <a:lstStyle/>
          <a:p>
            <a:pPr algn="ctr"/>
            <a:r>
              <a:rPr lang="es-ES" sz="3800" b="1" dirty="0" smtClean="0"/>
              <a:t>Neoliberalismo en Islandia</a:t>
            </a:r>
            <a:endParaRPr lang="es-ES" sz="3800" b="1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628800"/>
            <a:ext cx="8229600" cy="4695800"/>
          </a:xfrm>
        </p:spPr>
        <p:txBody>
          <a:bodyPr>
            <a:normAutofit/>
          </a:bodyPr>
          <a:lstStyle/>
          <a:p>
            <a:r>
              <a:rPr lang="es-ES" dirty="0" smtClean="0"/>
              <a:t>La década de los 80: subcontratación en servicios públicos, privatización de empresas.</a:t>
            </a:r>
          </a:p>
          <a:p>
            <a:endParaRPr lang="es-ES" sz="1000" dirty="0" smtClean="0"/>
          </a:p>
          <a:p>
            <a:r>
              <a:rPr lang="es-ES" dirty="0" smtClean="0"/>
              <a:t>1994: supresión de restricciones de capital, mercancías y trabajadores.</a:t>
            </a:r>
          </a:p>
          <a:p>
            <a:endParaRPr lang="es-ES" sz="1000" dirty="0" smtClean="0"/>
          </a:p>
          <a:p>
            <a:r>
              <a:rPr lang="es-ES" dirty="0" smtClean="0"/>
              <a:t>2001: cambio en el modelo financiero</a:t>
            </a:r>
          </a:p>
          <a:p>
            <a:endParaRPr lang="es-ES" sz="1000" dirty="0" smtClean="0"/>
          </a:p>
          <a:p>
            <a:r>
              <a:rPr lang="es-ES" dirty="0" smtClean="0"/>
              <a:t>Entrada de capital exterior</a:t>
            </a:r>
          </a:p>
          <a:p>
            <a:endParaRPr lang="es-ES" sz="1000" dirty="0" smtClean="0"/>
          </a:p>
          <a:p>
            <a:r>
              <a:rPr lang="es-ES" dirty="0" smtClean="0"/>
              <a:t>Rebaja de impuestos</a:t>
            </a:r>
          </a:p>
          <a:p>
            <a:endParaRPr lang="es-ES" sz="1000" dirty="0" smtClean="0"/>
          </a:p>
          <a:p>
            <a:r>
              <a:rPr lang="es-ES" dirty="0" smtClean="0"/>
              <a:t>Burbuja crediticia</a:t>
            </a:r>
            <a:endParaRPr lang="es-ES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636680"/>
          </a:xfrm>
        </p:spPr>
        <p:txBody>
          <a:bodyPr>
            <a:normAutofit/>
          </a:bodyPr>
          <a:lstStyle/>
          <a:p>
            <a:pPr algn="ctr"/>
            <a:r>
              <a:rPr lang="es-ES" sz="3800" b="1" dirty="0" smtClean="0"/>
              <a:t>Mini crisis en 2006</a:t>
            </a:r>
            <a:endParaRPr lang="es-ES" sz="3800" b="1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844824"/>
            <a:ext cx="8229600" cy="4320480"/>
          </a:xfrm>
        </p:spPr>
        <p:txBody>
          <a:bodyPr/>
          <a:lstStyle/>
          <a:p>
            <a:r>
              <a:rPr lang="es-ES" dirty="0" smtClean="0"/>
              <a:t>Problemas  de  refinanciación</a:t>
            </a:r>
          </a:p>
          <a:p>
            <a:endParaRPr lang="es-ES" sz="1000" dirty="0" smtClean="0"/>
          </a:p>
          <a:p>
            <a:r>
              <a:rPr lang="es-ES" dirty="0" smtClean="0"/>
              <a:t>Los banqueros dan con nuevas fórmulas </a:t>
            </a:r>
          </a:p>
          <a:p>
            <a:endParaRPr lang="es-ES" sz="1000" dirty="0" smtClean="0"/>
          </a:p>
          <a:p>
            <a:r>
              <a:rPr lang="es-ES" dirty="0" smtClean="0"/>
              <a:t>Los bancos captan recursos en el exterior, sobre todo en Holanda y Reino Unido ofreciendo tasas de interés más altas que en los mercados locales.</a:t>
            </a:r>
          </a:p>
          <a:p>
            <a:endParaRPr lang="es-ES" sz="1000" dirty="0" smtClean="0"/>
          </a:p>
          <a:p>
            <a:r>
              <a:rPr lang="es-ES" dirty="0" smtClean="0"/>
              <a:t>Consecuencia: se reduce la calificación de riesgo y se captan recursos</a:t>
            </a:r>
          </a:p>
          <a:p>
            <a:endParaRPr lang="es-ES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08688"/>
          </a:xfrm>
        </p:spPr>
        <p:txBody>
          <a:bodyPr>
            <a:normAutofit/>
          </a:bodyPr>
          <a:lstStyle/>
          <a:p>
            <a:pPr algn="ctr"/>
            <a:r>
              <a:rPr lang="es-ES" sz="3800" b="1" dirty="0" smtClean="0"/>
              <a:t>Quiebra en 2008</a:t>
            </a:r>
            <a:endParaRPr lang="es-ES" sz="3800" b="1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556792"/>
            <a:ext cx="8229600" cy="4767808"/>
          </a:xfrm>
        </p:spPr>
        <p:txBody>
          <a:bodyPr/>
          <a:lstStyle/>
          <a:p>
            <a:r>
              <a:rPr lang="es-ES" dirty="0" smtClean="0"/>
              <a:t>Quiebra de </a:t>
            </a:r>
            <a:r>
              <a:rPr lang="es-ES" dirty="0" err="1" smtClean="0"/>
              <a:t>Lehman</a:t>
            </a:r>
            <a:r>
              <a:rPr lang="es-ES" dirty="0" smtClean="0"/>
              <a:t> </a:t>
            </a:r>
            <a:r>
              <a:rPr lang="es-ES" dirty="0" err="1" smtClean="0"/>
              <a:t>Brothers</a:t>
            </a:r>
            <a:endParaRPr lang="es-ES" dirty="0" smtClean="0"/>
          </a:p>
          <a:p>
            <a:endParaRPr lang="es-ES" dirty="0" smtClean="0"/>
          </a:p>
          <a:p>
            <a:r>
              <a:rPr lang="es-ES" dirty="0" smtClean="0"/>
              <a:t>FMI y un “rescate” (préstamo) de 2.100 millones de dólares, condicionado</a:t>
            </a:r>
          </a:p>
          <a:p>
            <a:endParaRPr lang="es-ES" dirty="0" smtClean="0"/>
          </a:p>
          <a:p>
            <a:r>
              <a:rPr lang="es-ES" dirty="0" smtClean="0"/>
              <a:t>La ciudadanía islandesa  pierde todo</a:t>
            </a:r>
          </a:p>
          <a:p>
            <a:endParaRPr lang="es-ES" dirty="0" smtClean="0"/>
          </a:p>
          <a:p>
            <a:r>
              <a:rPr lang="es-ES" dirty="0" smtClean="0"/>
              <a:t>Se dan los primeros pasos que desembocarán en la verdadera revolución</a:t>
            </a:r>
            <a:endParaRPr lang="es-ES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636680"/>
          </a:xfrm>
        </p:spPr>
        <p:txBody>
          <a:bodyPr>
            <a:normAutofit/>
          </a:bodyPr>
          <a:lstStyle/>
          <a:p>
            <a:pPr algn="ctr"/>
            <a:r>
              <a:rPr lang="es-ES" sz="3800" b="1" dirty="0" smtClean="0"/>
              <a:t>La revolución islandesa</a:t>
            </a:r>
            <a:endParaRPr lang="es-ES" sz="3800" b="1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556792"/>
            <a:ext cx="8229600" cy="4767808"/>
          </a:xfrm>
        </p:spPr>
        <p:txBody>
          <a:bodyPr>
            <a:normAutofit lnSpcReduction="10000"/>
          </a:bodyPr>
          <a:lstStyle/>
          <a:p>
            <a:r>
              <a:rPr lang="es-ES" dirty="0" smtClean="0"/>
              <a:t>Inicio de las movilizaciones</a:t>
            </a:r>
          </a:p>
          <a:p>
            <a:endParaRPr lang="es-ES" dirty="0" smtClean="0"/>
          </a:p>
          <a:p>
            <a:r>
              <a:rPr lang="es-ES" dirty="0" smtClean="0"/>
              <a:t>Peticiones de la ciudadanía:</a:t>
            </a:r>
          </a:p>
          <a:p>
            <a:pPr lvl="1"/>
            <a:r>
              <a:rPr lang="es-ES" dirty="0" smtClean="0"/>
              <a:t>Dimisión del gobierno</a:t>
            </a:r>
          </a:p>
          <a:p>
            <a:pPr lvl="1"/>
            <a:r>
              <a:rPr lang="es-ES" dirty="0" smtClean="0"/>
              <a:t>Dimisión del director del Banco Centra islandés</a:t>
            </a:r>
          </a:p>
          <a:p>
            <a:pPr lvl="1"/>
            <a:r>
              <a:rPr lang="es-ES" dirty="0" smtClean="0"/>
              <a:t>Dimisión del director de supervisión financiera</a:t>
            </a:r>
          </a:p>
          <a:p>
            <a:pPr lvl="1"/>
            <a:r>
              <a:rPr lang="es-ES" dirty="0" smtClean="0"/>
              <a:t>Elecciones  anticipadas</a:t>
            </a:r>
          </a:p>
          <a:p>
            <a:pPr lvl="1"/>
            <a:r>
              <a:rPr lang="es-ES" dirty="0" smtClean="0"/>
              <a:t>Reforma  constitucional</a:t>
            </a:r>
          </a:p>
          <a:p>
            <a:pPr lvl="1"/>
            <a:endParaRPr lang="es-ES" dirty="0" smtClean="0"/>
          </a:p>
          <a:p>
            <a:r>
              <a:rPr lang="es-ES" sz="2800" dirty="0" smtClean="0"/>
              <a:t>Conflicto internacional con Holanda y Reino Unido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636680"/>
          </a:xfrm>
        </p:spPr>
        <p:txBody>
          <a:bodyPr>
            <a:normAutofit/>
          </a:bodyPr>
          <a:lstStyle/>
          <a:p>
            <a:pPr algn="ctr"/>
            <a:r>
              <a:rPr lang="es-ES" sz="3800" b="1" dirty="0" smtClean="0"/>
              <a:t>La revolución islandesa</a:t>
            </a:r>
            <a:endParaRPr lang="es-ES" sz="3800" b="1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839816"/>
          </a:xfrm>
        </p:spPr>
        <p:txBody>
          <a:bodyPr/>
          <a:lstStyle/>
          <a:p>
            <a:r>
              <a:rPr lang="es-ES" dirty="0" smtClean="0"/>
              <a:t>Referéndum en marzo de 2010</a:t>
            </a:r>
          </a:p>
          <a:p>
            <a:endParaRPr lang="es-ES" dirty="0" smtClean="0"/>
          </a:p>
          <a:p>
            <a:r>
              <a:rPr lang="es-ES" dirty="0" smtClean="0"/>
              <a:t>Comisión de Investigación Especial del Parlamento</a:t>
            </a:r>
          </a:p>
          <a:p>
            <a:endParaRPr lang="es-ES" dirty="0" smtClean="0"/>
          </a:p>
          <a:p>
            <a:r>
              <a:rPr lang="es-ES" dirty="0" smtClean="0"/>
              <a:t>Detenciones y órdenes de arresto contra responsables directos de la situación económica</a:t>
            </a:r>
          </a:p>
          <a:p>
            <a:endParaRPr lang="es-ES" dirty="0" smtClean="0"/>
          </a:p>
          <a:p>
            <a:r>
              <a:rPr lang="es-ES" dirty="0" smtClean="0"/>
              <a:t>Reforma Constitucional</a:t>
            </a:r>
            <a:endParaRPr lang="es-ES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636680"/>
          </a:xfrm>
        </p:spPr>
        <p:txBody>
          <a:bodyPr>
            <a:normAutofit/>
          </a:bodyPr>
          <a:lstStyle/>
          <a:p>
            <a:pPr algn="ctr"/>
            <a:r>
              <a:rPr lang="es-ES" sz="3800" b="1" dirty="0" smtClean="0"/>
              <a:t>Lecciones básicas sobre “rescates”</a:t>
            </a:r>
            <a:endParaRPr lang="es-ES" sz="3800" b="1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556792"/>
            <a:ext cx="8229600" cy="4767808"/>
          </a:xfrm>
        </p:spPr>
        <p:txBody>
          <a:bodyPr/>
          <a:lstStyle/>
          <a:p>
            <a:r>
              <a:rPr lang="es-ES" dirty="0" smtClean="0"/>
              <a:t>Adoptar medidas en términos de anulación de deuda y reestructuración del sistema financiero</a:t>
            </a:r>
          </a:p>
          <a:p>
            <a:endParaRPr lang="es-ES" dirty="0" smtClean="0"/>
          </a:p>
          <a:p>
            <a:r>
              <a:rPr lang="es-ES" dirty="0" smtClean="0"/>
              <a:t>Rechazar la socialización de las pérdidas del sector financiero</a:t>
            </a:r>
          </a:p>
          <a:p>
            <a:endParaRPr lang="es-ES" dirty="0" smtClean="0"/>
          </a:p>
          <a:p>
            <a:r>
              <a:rPr lang="es-ES" dirty="0" smtClean="0"/>
              <a:t>Consenso nacional para enfrentarse a las presiones internacionales</a:t>
            </a:r>
          </a:p>
          <a:p>
            <a:endParaRPr lang="es-ES" dirty="0" smtClean="0"/>
          </a:p>
          <a:p>
            <a:r>
              <a:rPr lang="es-ES" dirty="0" smtClean="0"/>
              <a:t>Regular el sistema financiero limitando su crecimiento</a:t>
            </a:r>
          </a:p>
          <a:p>
            <a:endParaRPr lang="es-ES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636680"/>
          </a:xfrm>
        </p:spPr>
        <p:txBody>
          <a:bodyPr>
            <a:normAutofit/>
          </a:bodyPr>
          <a:lstStyle/>
          <a:p>
            <a:pPr algn="ctr"/>
            <a:r>
              <a:rPr lang="es-ES" sz="3800" b="1" dirty="0" smtClean="0"/>
              <a:t>Recuperación económica</a:t>
            </a:r>
            <a:endParaRPr lang="es-ES" sz="3800" b="1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839816"/>
          </a:xfrm>
        </p:spPr>
        <p:txBody>
          <a:bodyPr/>
          <a:lstStyle/>
          <a:p>
            <a:r>
              <a:rPr lang="es-ES" dirty="0" smtClean="0"/>
              <a:t>Devaluación de la corona y recuperación de las exportaciones</a:t>
            </a:r>
          </a:p>
          <a:p>
            <a:endParaRPr lang="es-ES" sz="1000" dirty="0" smtClean="0"/>
          </a:p>
          <a:p>
            <a:r>
              <a:rPr lang="es-ES" dirty="0" smtClean="0"/>
              <a:t>Superávit presupuestario en 2012</a:t>
            </a:r>
          </a:p>
          <a:p>
            <a:endParaRPr lang="es-ES" sz="1000" dirty="0" smtClean="0"/>
          </a:p>
          <a:p>
            <a:r>
              <a:rPr lang="es-ES" dirty="0" smtClean="0"/>
              <a:t>Tasa de desempleo del 8,1%</a:t>
            </a:r>
          </a:p>
          <a:p>
            <a:endParaRPr lang="es-ES" sz="1000" dirty="0" smtClean="0"/>
          </a:p>
          <a:p>
            <a:r>
              <a:rPr lang="es-ES" dirty="0" smtClean="0"/>
              <a:t>Crecimiento previsto del 1,5% del PIB en 2012 y del 2,3% en 2013</a:t>
            </a:r>
          </a:p>
          <a:p>
            <a:endParaRPr lang="es-ES" sz="1000" dirty="0" smtClean="0"/>
          </a:p>
          <a:p>
            <a:r>
              <a:rPr lang="es-ES" dirty="0" smtClean="0"/>
              <a:t>El sistema bancario actual es un conjunto de pequeños bancos</a:t>
            </a:r>
            <a:endParaRPr lang="es-ES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 smtClean="0"/>
              <a:t>La prima de riesgo y las políticas de ajuste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Las políticas de ajuste se ofrecen como alternativa única</a:t>
            </a:r>
          </a:p>
          <a:p>
            <a:r>
              <a:rPr lang="es-ES" dirty="0" smtClean="0"/>
              <a:t>Las políticas de Islandia deberían haber supuesto que emitir deuda pública fuese inviable, y un elevadísimo tipo de interés.</a:t>
            </a:r>
          </a:p>
          <a:p>
            <a:endParaRPr lang="es-ES" dirty="0" smtClean="0"/>
          </a:p>
          <a:p>
            <a:r>
              <a:rPr lang="es-ES" dirty="0" smtClean="0"/>
              <a:t>LA REALIDAD ISLANDESA: LA DEUDA PÚBLICA PASÓ DEL 27 AL 106% DEL PIB, Y EL TIPO DE INTERÉS HA BAJADO AL 3%. LO CONTRARIO AL ESTADO ESPAÑOL, GRECIA, PORTUGAL…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544791445"/>
      </p:ext>
    </p:extLst>
  </p:cSld>
  <p:clrMapOvr>
    <a:masterClrMapping/>
  </p:clrMapOvr>
  <p:transition>
    <p:dissolve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ujo">
  <a:themeElements>
    <a:clrScheme name="Flujo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ujo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ujo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95</TotalTime>
  <Words>496</Words>
  <Application>Microsoft Office PowerPoint</Application>
  <PresentationFormat>Presentación en pantalla (4:3)</PresentationFormat>
  <Paragraphs>85</Paragraphs>
  <Slides>11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11</vt:i4>
      </vt:variant>
    </vt:vector>
  </HeadingPairs>
  <TitlesOfParts>
    <vt:vector size="12" baseType="lpstr">
      <vt:lpstr>Flujo</vt:lpstr>
      <vt:lpstr>ISLANDIA: LA REVOLUCIÓN SILENCIADA</vt:lpstr>
      <vt:lpstr>Neoliberalismo en Islandia</vt:lpstr>
      <vt:lpstr>Mini crisis en 2006</vt:lpstr>
      <vt:lpstr>Quiebra en 2008</vt:lpstr>
      <vt:lpstr>La revolución islandesa</vt:lpstr>
      <vt:lpstr>La revolución islandesa</vt:lpstr>
      <vt:lpstr>Lecciones básicas sobre “rescates”</vt:lpstr>
      <vt:lpstr>Recuperación económica</vt:lpstr>
      <vt:lpstr>La prima de riesgo y las políticas de ajuste</vt:lpstr>
      <vt:lpstr>LA CLAVE: LA ACCIÓN DEL GOBIERNO</vt:lpstr>
      <vt:lpstr>Conclusiones finales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ISLANDIA: LA REVOLUCIÓN SILENCIADA</dc:title>
  <dc:creator>intxaurbe</dc:creator>
  <cp:lastModifiedBy>Pilar</cp:lastModifiedBy>
  <cp:revision>14</cp:revision>
  <dcterms:created xsi:type="dcterms:W3CDTF">2012-07-03T14:27:25Z</dcterms:created>
  <dcterms:modified xsi:type="dcterms:W3CDTF">2012-07-03T22:27:45Z</dcterms:modified>
</cp:coreProperties>
</file>